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8" r:id="rId2"/>
    <p:sldId id="286" r:id="rId3"/>
    <p:sldId id="302" r:id="rId4"/>
    <p:sldId id="370" r:id="rId5"/>
    <p:sldId id="325" r:id="rId6"/>
    <p:sldId id="326" r:id="rId7"/>
    <p:sldId id="350" r:id="rId8"/>
    <p:sldId id="704" r:id="rId9"/>
    <p:sldId id="751" r:id="rId10"/>
    <p:sldId id="715" r:id="rId11"/>
    <p:sldId id="754" r:id="rId12"/>
    <p:sldId id="753" r:id="rId13"/>
    <p:sldId id="749" r:id="rId14"/>
    <p:sldId id="756" r:id="rId15"/>
    <p:sldId id="755" r:id="rId16"/>
    <p:sldId id="747" r:id="rId17"/>
    <p:sldId id="734" r:id="rId18"/>
    <p:sldId id="746" r:id="rId19"/>
    <p:sldId id="710" r:id="rId20"/>
    <p:sldId id="744" r:id="rId21"/>
    <p:sldId id="271"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F50A15-31CC-4E02-A159-2C6DCC9209FC}" v="29" dt="2020-02-15T23:27:31.5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00" autoAdjust="0"/>
  </p:normalViewPr>
  <p:slideViewPr>
    <p:cSldViewPr>
      <p:cViewPr varScale="1">
        <p:scale>
          <a:sx n="70" d="100"/>
          <a:sy n="70" d="100"/>
        </p:scale>
        <p:origin x="2784" y="78"/>
      </p:cViewPr>
      <p:guideLst>
        <p:guide orient="horz" pos="2160"/>
        <p:guide pos="2880"/>
      </p:guideLst>
    </p:cSldViewPr>
  </p:slideViewPr>
  <p:notesTextViewPr>
    <p:cViewPr>
      <p:scale>
        <a:sx n="3" d="2"/>
        <a:sy n="3" d="2"/>
      </p:scale>
      <p:origin x="0" y="0"/>
    </p:cViewPr>
  </p:notesTextViewPr>
  <p:sorterViewPr>
    <p:cViewPr>
      <p:scale>
        <a:sx n="124" d="100"/>
        <a:sy n="124" d="100"/>
      </p:scale>
      <p:origin x="0" y="3110"/>
    </p:cViewPr>
  </p:sorterViewPr>
  <p:notesViewPr>
    <p:cSldViewPr>
      <p:cViewPr varScale="1">
        <p:scale>
          <a:sx n="60" d="100"/>
          <a:sy n="60" d="100"/>
        </p:scale>
        <p:origin x="-1699" y="-6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ACE study</c:v>
                </c:pt>
              </c:strCache>
            </c:strRef>
          </c:tx>
          <c:invertIfNegative val="0"/>
          <c:cat>
            <c:strRef>
              <c:f>Sheet1!$A$2:$A$5</c:f>
              <c:strCache>
                <c:ptCount val="4"/>
                <c:pt idx="0">
                  <c:v>0 ACEs</c:v>
                </c:pt>
                <c:pt idx="1">
                  <c:v>1 ACE</c:v>
                </c:pt>
                <c:pt idx="2">
                  <c:v>3 ACEs</c:v>
                </c:pt>
                <c:pt idx="3">
                  <c:v>4 or more</c:v>
                </c:pt>
              </c:strCache>
            </c:strRef>
          </c:cat>
          <c:val>
            <c:numRef>
              <c:f>Sheet1!$B$2:$B$5</c:f>
              <c:numCache>
                <c:formatCode>0%</c:formatCode>
                <c:ptCount val="4"/>
                <c:pt idx="0">
                  <c:v>0.36</c:v>
                </c:pt>
                <c:pt idx="1">
                  <c:v>0.26</c:v>
                </c:pt>
                <c:pt idx="2" formatCode="0.00%">
                  <c:v>9.5000000000000001E-2</c:v>
                </c:pt>
                <c:pt idx="3" formatCode="0.00%">
                  <c:v>0.125</c:v>
                </c:pt>
              </c:numCache>
            </c:numRef>
          </c:val>
          <c:extLst>
            <c:ext xmlns:c16="http://schemas.microsoft.com/office/drawing/2014/chart" uri="{C3380CC4-5D6E-409C-BE32-E72D297353CC}">
              <c16:uniqueId val="{00000000-D88A-4A60-84D6-EE16B20E1F3A}"/>
            </c:ext>
          </c:extLst>
        </c:ser>
        <c:ser>
          <c:idx val="1"/>
          <c:order val="1"/>
          <c:tx>
            <c:strRef>
              <c:f>Sheet1!$C$1</c:f>
              <c:strCache>
                <c:ptCount val="1"/>
                <c:pt idx="0">
                  <c:v>Tamaki</c:v>
                </c:pt>
              </c:strCache>
            </c:strRef>
          </c:tx>
          <c:invertIfNegative val="0"/>
          <c:cat>
            <c:strRef>
              <c:f>Sheet1!$A$2:$A$5</c:f>
              <c:strCache>
                <c:ptCount val="4"/>
                <c:pt idx="0">
                  <c:v>0 ACEs</c:v>
                </c:pt>
                <c:pt idx="1">
                  <c:v>1 ACE</c:v>
                </c:pt>
                <c:pt idx="2">
                  <c:v>3 ACEs</c:v>
                </c:pt>
                <c:pt idx="3">
                  <c:v>4 or more</c:v>
                </c:pt>
              </c:strCache>
            </c:strRef>
          </c:cat>
          <c:val>
            <c:numRef>
              <c:f>Sheet1!$C$2:$C$5</c:f>
              <c:numCache>
                <c:formatCode>0%</c:formatCode>
                <c:ptCount val="4"/>
                <c:pt idx="0">
                  <c:v>0.3</c:v>
                </c:pt>
                <c:pt idx="1">
                  <c:v>0.14000000000000001</c:v>
                </c:pt>
                <c:pt idx="2">
                  <c:v>0.1</c:v>
                </c:pt>
                <c:pt idx="3">
                  <c:v>0.35</c:v>
                </c:pt>
              </c:numCache>
            </c:numRef>
          </c:val>
          <c:extLst>
            <c:ext xmlns:c16="http://schemas.microsoft.com/office/drawing/2014/chart" uri="{C3380CC4-5D6E-409C-BE32-E72D297353CC}">
              <c16:uniqueId val="{00000001-D88A-4A60-84D6-EE16B20E1F3A}"/>
            </c:ext>
          </c:extLst>
        </c:ser>
        <c:dLbls>
          <c:showLegendKey val="0"/>
          <c:showVal val="0"/>
          <c:showCatName val="0"/>
          <c:showSerName val="0"/>
          <c:showPercent val="0"/>
          <c:showBubbleSize val="0"/>
        </c:dLbls>
        <c:gapWidth val="150"/>
        <c:shape val="box"/>
        <c:axId val="28009984"/>
        <c:axId val="28011520"/>
        <c:axId val="0"/>
      </c:bar3DChart>
      <c:catAx>
        <c:axId val="28009984"/>
        <c:scaling>
          <c:orientation val="minMax"/>
        </c:scaling>
        <c:delete val="0"/>
        <c:axPos val="b"/>
        <c:numFmt formatCode="General" sourceLinked="0"/>
        <c:majorTickMark val="out"/>
        <c:minorTickMark val="none"/>
        <c:tickLblPos val="nextTo"/>
        <c:crossAx val="28011520"/>
        <c:crosses val="autoZero"/>
        <c:auto val="1"/>
        <c:lblAlgn val="ctr"/>
        <c:lblOffset val="100"/>
        <c:noMultiLvlLbl val="0"/>
      </c:catAx>
      <c:valAx>
        <c:axId val="28011520"/>
        <c:scaling>
          <c:orientation val="minMax"/>
        </c:scaling>
        <c:delete val="0"/>
        <c:axPos val="l"/>
        <c:majorGridlines/>
        <c:numFmt formatCode="0%" sourceLinked="1"/>
        <c:majorTickMark val="out"/>
        <c:minorTickMark val="none"/>
        <c:tickLblPos val="nextTo"/>
        <c:crossAx val="28009984"/>
        <c:crosses val="autoZero"/>
        <c:crossBetween val="between"/>
      </c:valAx>
      <c:spPr>
        <a:noFill/>
        <a:ln w="25400">
          <a:noFill/>
        </a:ln>
      </c:spPr>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1195656-CB8D-4998-B679-EFF81D3C9775}" type="datetimeFigureOut">
              <a:rPr lang="en-NZ" smtClean="0"/>
              <a:t>19/03/2020</a:t>
            </a:fld>
            <a:endParaRPr lang="en-NZ"/>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C88F0CB-A0D5-464E-9278-144C237D39CD}" type="slidenum">
              <a:rPr lang="en-NZ" smtClean="0"/>
              <a:t>‹#›</a:t>
            </a:fld>
            <a:endParaRPr lang="en-NZ"/>
          </a:p>
        </p:txBody>
      </p:sp>
    </p:spTree>
    <p:extLst>
      <p:ext uri="{BB962C8B-B14F-4D97-AF65-F5344CB8AC3E}">
        <p14:creationId xmlns:p14="http://schemas.microsoft.com/office/powerpoint/2010/main" val="2710349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2C92E1-2D5D-4AC2-965B-28D7F7483C7F}" type="datetimeFigureOut">
              <a:rPr lang="en-NZ" smtClean="0"/>
              <a:t>19/03/2020</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C9BC37A-4781-43F1-A3B6-89D1666BD6D5}" type="slidenum">
              <a:rPr lang="en-NZ" smtClean="0"/>
              <a:t>‹#›</a:t>
            </a:fld>
            <a:endParaRPr lang="en-NZ"/>
          </a:p>
        </p:txBody>
      </p:sp>
    </p:spTree>
    <p:extLst>
      <p:ext uri="{BB962C8B-B14F-4D97-AF65-F5344CB8AC3E}">
        <p14:creationId xmlns:p14="http://schemas.microsoft.com/office/powerpoint/2010/main" val="401595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Kia </a:t>
            </a:r>
            <a:r>
              <a:rPr lang="en-NZ" sz="1200" dirty="0" err="1"/>
              <a:t>Ora</a:t>
            </a:r>
            <a:r>
              <a:rPr lang="en-NZ" sz="1200" dirty="0"/>
              <a:t> </a:t>
            </a:r>
            <a:r>
              <a:rPr lang="en-NZ" sz="1200" dirty="0" err="1"/>
              <a:t>Koutou</a:t>
            </a:r>
            <a:r>
              <a:rPr lang="en-NZ" sz="1200" dirty="0"/>
              <a:t>, my name is Alison Burge</a:t>
            </a:r>
            <a:r>
              <a:rPr lang="en-NZ" sz="1200" baseline="0" dirty="0"/>
              <a:t> and I am a research nurse for Starship Community based at </a:t>
            </a:r>
            <a:r>
              <a:rPr lang="en-NZ" sz="1200" baseline="0" dirty="0" err="1"/>
              <a:t>Greenlane</a:t>
            </a:r>
            <a:r>
              <a:rPr lang="en-NZ" sz="1200" baseline="0" dirty="0"/>
              <a:t> in Auckland.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aseline="0" dirty="0"/>
              <a:t>I have the privilege of presenting data from the Welcome to School Projects in Tamaki: a multi-cultural community with high social deprivation in East Central Auckland. </a:t>
            </a:r>
          </a:p>
          <a:p>
            <a:r>
              <a:rPr lang="en-NZ" dirty="0"/>
              <a:t>The Welcome to School study examined the health, education and social needs of children starting school in Tamaki.</a:t>
            </a:r>
          </a:p>
          <a:p>
            <a:endParaRPr lang="en-NZ" baseline="0" dirty="0"/>
          </a:p>
          <a:p>
            <a:endParaRPr lang="en-NZ" dirty="0"/>
          </a:p>
        </p:txBody>
      </p:sp>
      <p:sp>
        <p:nvSpPr>
          <p:cNvPr id="4" name="Slide Number Placeholder 3"/>
          <p:cNvSpPr>
            <a:spLocks noGrp="1"/>
          </p:cNvSpPr>
          <p:nvPr>
            <p:ph type="sldNum" sz="quarter" idx="10"/>
          </p:nvPr>
        </p:nvSpPr>
        <p:spPr/>
        <p:txBody>
          <a:bodyPr/>
          <a:lstStyle/>
          <a:p>
            <a:fld id="{7C9BC37A-4781-43F1-A3B6-89D1666BD6D5}" type="slidenum">
              <a:rPr lang="en-NZ" smtClean="0"/>
              <a:t>1</a:t>
            </a:fld>
            <a:endParaRPr lang="en-NZ"/>
          </a:p>
        </p:txBody>
      </p:sp>
    </p:spTree>
    <p:extLst>
      <p:ext uri="{BB962C8B-B14F-4D97-AF65-F5344CB8AC3E}">
        <p14:creationId xmlns:p14="http://schemas.microsoft.com/office/powerpoint/2010/main" val="1773921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slide shows</a:t>
            </a:r>
            <a:r>
              <a:rPr lang="en-NZ" baseline="0" dirty="0"/>
              <a:t> the change in core language scores from the WTS to the WTS FU studies. 11% of children scored above the 50</a:t>
            </a:r>
            <a:r>
              <a:rPr lang="en-NZ" baseline="30000" dirty="0"/>
              <a:t>th</a:t>
            </a:r>
            <a:r>
              <a:rPr lang="en-NZ" baseline="0" dirty="0"/>
              <a:t> centile in the WTS study and 12.5 for the WTS FU. As you can see there was no significant change between the WTS and WTS FU. Teachers had thought the low language scores at 5yrs were ESOL  however this pattern shows one of language disadvantage instead.  </a:t>
            </a:r>
            <a:endParaRPr lang="en-NZ" dirty="0"/>
          </a:p>
        </p:txBody>
      </p:sp>
      <p:sp>
        <p:nvSpPr>
          <p:cNvPr id="4" name="Slide Number Placeholder 3"/>
          <p:cNvSpPr>
            <a:spLocks noGrp="1"/>
          </p:cNvSpPr>
          <p:nvPr>
            <p:ph type="sldNum" sz="quarter" idx="10"/>
          </p:nvPr>
        </p:nvSpPr>
        <p:spPr/>
        <p:txBody>
          <a:bodyPr/>
          <a:lstStyle/>
          <a:p>
            <a:fld id="{7C9BC37A-4781-43F1-A3B6-89D1666BD6D5}" type="slidenum">
              <a:rPr lang="en-NZ" smtClean="0"/>
              <a:t>10</a:t>
            </a:fld>
            <a:endParaRPr lang="en-NZ"/>
          </a:p>
        </p:txBody>
      </p:sp>
    </p:spTree>
    <p:extLst>
      <p:ext uri="{BB962C8B-B14F-4D97-AF65-F5344CB8AC3E}">
        <p14:creationId xmlns:p14="http://schemas.microsoft.com/office/powerpoint/2010/main" val="1153062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dirty="0"/>
              <a:t>We asked parents</a:t>
            </a:r>
            <a:r>
              <a:rPr lang="en-NZ" sz="1200" baseline="0" dirty="0"/>
              <a:t> about their own ACEs growing up. </a:t>
            </a:r>
            <a:r>
              <a:rPr lang="en-NZ" sz="1200" dirty="0"/>
              <a:t>Of the 101 caregivers with ACES data, 30% had no ACES, 14% had 1 ACE, and 35% had more than 4 ACES. </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dirty="0"/>
          </a:p>
          <a:p>
            <a:r>
              <a:rPr lang="en-NZ" sz="1200" b="0" i="0" u="none" dirty="0"/>
              <a:t>I</a:t>
            </a:r>
            <a:r>
              <a:rPr lang="en-NZ" sz="1200" b="0" i="0" u="none" baseline="0" dirty="0"/>
              <a:t>n comparison to a US ACEs study, a much higher proportion of parents in Tamaki </a:t>
            </a:r>
            <a:r>
              <a:rPr lang="en-NZ" sz="1200" dirty="0"/>
              <a:t>reported </a:t>
            </a:r>
            <a:r>
              <a:rPr lang="en-NZ" sz="1200" b="0" i="0" u="none" baseline="0" dirty="0"/>
              <a:t>four or more ACEs before their 18</a:t>
            </a:r>
            <a:r>
              <a:rPr lang="en-NZ" sz="1200" b="0" i="0" u="none" baseline="30000" dirty="0"/>
              <a:t>th</a:t>
            </a:r>
            <a:r>
              <a:rPr lang="en-NZ" sz="1200" b="0" i="0" u="none" baseline="0" dirty="0"/>
              <a:t> birthday</a:t>
            </a:r>
          </a:p>
          <a:p>
            <a:endParaRPr lang="en-NZ"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NZ" sz="1200" b="0" i="0" u="none" dirty="0"/>
              <a:t>We also</a:t>
            </a:r>
            <a:r>
              <a:rPr lang="en-NZ" sz="1200" b="0" i="0" u="none" baseline="0" dirty="0"/>
              <a:t> asked parents about their child’s ACEs. A s</a:t>
            </a:r>
            <a:r>
              <a:rPr lang="en-NZ" sz="1200" b="0" i="0" u="none" dirty="0"/>
              <a:t>imilar pattern</a:t>
            </a:r>
            <a:r>
              <a:rPr lang="en-NZ" sz="1200" b="0" i="0" u="none" baseline="0" dirty="0"/>
              <a:t> was seen: 30% of the children in our study had no ACES in comparison to 55% in the US, </a:t>
            </a:r>
          </a:p>
          <a:p>
            <a:pPr marL="0" marR="0" indent="0" algn="l" defTabSz="914400" rtl="0" eaLnBrk="1" fontAlgn="auto" latinLnBrk="0" hangingPunct="1">
              <a:lnSpc>
                <a:spcPct val="100000"/>
              </a:lnSpc>
              <a:spcBef>
                <a:spcPts val="0"/>
              </a:spcBef>
              <a:spcAft>
                <a:spcPts val="0"/>
              </a:spcAft>
              <a:buClrTx/>
              <a:buSzTx/>
              <a:buFontTx/>
              <a:buNone/>
              <a:tabLst/>
              <a:defRPr/>
            </a:pPr>
            <a:r>
              <a:rPr lang="en-NZ" sz="1200" b="0" i="0" u="none" baseline="0" dirty="0"/>
              <a:t>And</a:t>
            </a:r>
          </a:p>
          <a:p>
            <a:pPr marL="0" marR="0" indent="0" algn="l" defTabSz="914400" rtl="0" eaLnBrk="1" fontAlgn="auto" latinLnBrk="0" hangingPunct="1">
              <a:lnSpc>
                <a:spcPct val="100000"/>
              </a:lnSpc>
              <a:spcBef>
                <a:spcPts val="0"/>
              </a:spcBef>
              <a:spcAft>
                <a:spcPts val="0"/>
              </a:spcAft>
              <a:buClrTx/>
              <a:buSzTx/>
              <a:buFontTx/>
              <a:buNone/>
              <a:tabLst/>
              <a:defRPr/>
            </a:pPr>
            <a:r>
              <a:rPr lang="en-NZ" sz="1200" b="0" i="0" u="none" baseline="0" dirty="0"/>
              <a:t>16% had 3 or more compared to 10% in the US.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0" i="0" u="none" dirty="0"/>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4CE205-DBDD-40E4-ACFA-1CC7BBDBE8FD}"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532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Tamaki children and parents have high rates of Adverse Childhood Experiences. </a:t>
            </a:r>
          </a:p>
          <a:p>
            <a:endParaRPr lang="en-NZ" dirty="0"/>
          </a:p>
          <a:p>
            <a:r>
              <a:rPr lang="en-NZ" dirty="0"/>
              <a:t>This information is not known by the community and maybe linked to the adverse health and social outcomes in the community.</a:t>
            </a:r>
          </a:p>
          <a:p>
            <a:r>
              <a:rPr lang="en-NZ" dirty="0"/>
              <a:t>Screening for ACES was well accepted in the context of an established relationship and on-going follow up where required.</a:t>
            </a:r>
          </a:p>
          <a:p>
            <a:r>
              <a:rPr lang="en-NZ" dirty="0"/>
              <a:t>As the first NZ study to specifically examine this, it is highlighted a couple of key points </a:t>
            </a:r>
          </a:p>
          <a:p>
            <a:r>
              <a:rPr lang="en-NZ" dirty="0"/>
              <a:t>Firstly, the original ACEs questionnaires need consideration in the NZ context particularly considering broader systemic issues such as colonisation and intergenerational poverty. </a:t>
            </a:r>
          </a:p>
          <a:p>
            <a:r>
              <a:rPr lang="en-NZ" dirty="0"/>
              <a:t>		</a:t>
            </a:r>
          </a:p>
          <a:p>
            <a:r>
              <a:rPr lang="en-NZ" dirty="0"/>
              <a:t>Secondly, </a:t>
            </a:r>
          </a:p>
          <a:p>
            <a:r>
              <a:rPr lang="en-NZ" dirty="0"/>
              <a:t>ACE screening should not be done as a stand-alone screen but should be done within a Trauma Informed Approach. This acknowledges the impact of trauma through neuroscience and shifts the perspective from what’s wrong with you to what has happened to you. </a:t>
            </a:r>
          </a:p>
          <a:p>
            <a:endParaRPr lang="en-NZ" dirty="0"/>
          </a:p>
        </p:txBody>
      </p:sp>
      <p:sp>
        <p:nvSpPr>
          <p:cNvPr id="4" name="Slide Number Placeholder 3"/>
          <p:cNvSpPr>
            <a:spLocks noGrp="1"/>
          </p:cNvSpPr>
          <p:nvPr>
            <p:ph type="sldNum" sz="quarter" idx="10"/>
          </p:nvPr>
        </p:nvSpPr>
        <p:spPr/>
        <p:txBody>
          <a:bodyPr/>
          <a:lstStyle/>
          <a:p>
            <a:fld id="{7C9BC37A-4781-43F1-A3B6-89D1666BD6D5}" type="slidenum">
              <a:rPr lang="en-NZ" smtClean="0"/>
              <a:t>12</a:t>
            </a:fld>
            <a:endParaRPr lang="en-NZ"/>
          </a:p>
        </p:txBody>
      </p:sp>
    </p:spTree>
    <p:extLst>
      <p:ext uri="{BB962C8B-B14F-4D97-AF65-F5344CB8AC3E}">
        <p14:creationId xmlns:p14="http://schemas.microsoft.com/office/powerpoint/2010/main" val="4236993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These are complex whanau </a:t>
            </a:r>
          </a:p>
          <a:p>
            <a:r>
              <a:rPr lang="en-NZ" dirty="0"/>
              <a:t> so we have to take a holistic neurodevelopmental approach  : </a:t>
            </a:r>
          </a:p>
        </p:txBody>
      </p:sp>
      <p:sp>
        <p:nvSpPr>
          <p:cNvPr id="4" name="Slide Number Placeholder 3"/>
          <p:cNvSpPr>
            <a:spLocks noGrp="1"/>
          </p:cNvSpPr>
          <p:nvPr>
            <p:ph type="sldNum" sz="quarter" idx="10"/>
          </p:nvPr>
        </p:nvSpPr>
        <p:spPr/>
        <p:txBody>
          <a:bodyPr/>
          <a:lstStyle/>
          <a:p>
            <a:fld id="{7C9BC37A-4781-43F1-A3B6-89D1666BD6D5}" type="slidenum">
              <a:rPr lang="en-NZ" smtClean="0"/>
              <a:t>13</a:t>
            </a:fld>
            <a:endParaRPr lang="en-NZ"/>
          </a:p>
        </p:txBody>
      </p:sp>
    </p:spTree>
    <p:extLst>
      <p:ext uri="{BB962C8B-B14F-4D97-AF65-F5344CB8AC3E}">
        <p14:creationId xmlns:p14="http://schemas.microsoft.com/office/powerpoint/2010/main" val="1379103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An ecological approach </a:t>
            </a:r>
          </a:p>
        </p:txBody>
      </p:sp>
      <p:sp>
        <p:nvSpPr>
          <p:cNvPr id="4" name="Slide Number Placeholder 3"/>
          <p:cNvSpPr>
            <a:spLocks noGrp="1"/>
          </p:cNvSpPr>
          <p:nvPr>
            <p:ph type="sldNum" sz="quarter" idx="10"/>
          </p:nvPr>
        </p:nvSpPr>
        <p:spPr/>
        <p:txBody>
          <a:bodyPr/>
          <a:lstStyle/>
          <a:p>
            <a:fld id="{7C9BC37A-4781-43F1-A3B6-89D1666BD6D5}" type="slidenum">
              <a:rPr lang="en-NZ" smtClean="0"/>
              <a:t>14</a:t>
            </a:fld>
            <a:endParaRPr lang="en-NZ"/>
          </a:p>
        </p:txBody>
      </p:sp>
    </p:spTree>
    <p:extLst>
      <p:ext uri="{BB962C8B-B14F-4D97-AF65-F5344CB8AC3E}">
        <p14:creationId xmlns:p14="http://schemas.microsoft.com/office/powerpoint/2010/main" val="282214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Our questions now are ..</a:t>
            </a:r>
          </a:p>
        </p:txBody>
      </p:sp>
      <p:sp>
        <p:nvSpPr>
          <p:cNvPr id="4" name="Slide Number Placeholder 3"/>
          <p:cNvSpPr>
            <a:spLocks noGrp="1"/>
          </p:cNvSpPr>
          <p:nvPr>
            <p:ph type="sldNum" sz="quarter" idx="10"/>
          </p:nvPr>
        </p:nvSpPr>
        <p:spPr/>
        <p:txBody>
          <a:bodyPr/>
          <a:lstStyle/>
          <a:p>
            <a:fld id="{7C9BC37A-4781-43F1-A3B6-89D1666BD6D5}" type="slidenum">
              <a:rPr lang="en-NZ" smtClean="0"/>
              <a:t>15</a:t>
            </a:fld>
            <a:endParaRPr lang="en-NZ"/>
          </a:p>
        </p:txBody>
      </p:sp>
    </p:spTree>
    <p:extLst>
      <p:ext uri="{BB962C8B-B14F-4D97-AF65-F5344CB8AC3E}">
        <p14:creationId xmlns:p14="http://schemas.microsoft.com/office/powerpoint/2010/main" val="3750132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 battery of tests </a:t>
            </a:r>
          </a:p>
          <a:p>
            <a:r>
              <a:rPr lang="en-NZ" dirty="0"/>
              <a:t> overall cognitive profile </a:t>
            </a:r>
          </a:p>
          <a:p>
            <a:r>
              <a:rPr lang="en-NZ" dirty="0"/>
              <a:t>Parental stress</a:t>
            </a:r>
          </a:p>
          <a:p>
            <a:r>
              <a:rPr lang="en-NZ" dirty="0"/>
              <a:t> strengths </a:t>
            </a:r>
          </a:p>
          <a:p>
            <a:r>
              <a:rPr lang="en-NZ" dirty="0"/>
              <a:t> behaviour and emotion </a:t>
            </a:r>
          </a:p>
          <a:p>
            <a:r>
              <a:rPr lang="en-NZ" dirty="0"/>
              <a:t> attention deficit  vs trauma vs , dysregulation  </a:t>
            </a:r>
          </a:p>
          <a:p>
            <a:r>
              <a:rPr lang="en-NZ" dirty="0"/>
              <a:t> memory </a:t>
            </a:r>
          </a:p>
          <a:p>
            <a:endParaRPr lang="en-NZ" dirty="0"/>
          </a:p>
          <a:p>
            <a:r>
              <a:rPr lang="en-NZ" dirty="0"/>
              <a:t>1.? There are many children with unidentified issues who are at an academic disadvantage and this is not addressed early </a:t>
            </a:r>
          </a:p>
          <a:p>
            <a:r>
              <a:rPr lang="en-NZ" dirty="0"/>
              <a:t>2.Earlier identification is possible and perhaps this can improve immediate and/or longer term </a:t>
            </a:r>
            <a:r>
              <a:rPr lang="en-NZ" dirty="0" err="1"/>
              <a:t>fucntioning</a:t>
            </a:r>
            <a:endParaRPr lang="en-NZ" dirty="0"/>
          </a:p>
          <a:p>
            <a:r>
              <a:rPr lang="en-NZ" dirty="0"/>
              <a:t>3.Is Routine early identification at school entry feasible ?  And or does this need to be an </a:t>
            </a:r>
            <a:r>
              <a:rPr lang="en-NZ" dirty="0" err="1"/>
              <a:t>ongoing</a:t>
            </a:r>
            <a:r>
              <a:rPr lang="en-NZ" dirty="0"/>
              <a:t> process </a:t>
            </a:r>
          </a:p>
          <a:p>
            <a:endParaRPr lang="en-NZ" dirty="0"/>
          </a:p>
        </p:txBody>
      </p:sp>
      <p:sp>
        <p:nvSpPr>
          <p:cNvPr id="4" name="Slide Number Placeholder 3"/>
          <p:cNvSpPr>
            <a:spLocks noGrp="1"/>
          </p:cNvSpPr>
          <p:nvPr>
            <p:ph type="sldNum" sz="quarter" idx="10"/>
          </p:nvPr>
        </p:nvSpPr>
        <p:spPr/>
        <p:txBody>
          <a:bodyPr/>
          <a:lstStyle/>
          <a:p>
            <a:fld id="{7C9BC37A-4781-43F1-A3B6-89D1666BD6D5}" type="slidenum">
              <a:rPr lang="en-NZ" smtClean="0"/>
              <a:t>16</a:t>
            </a:fld>
            <a:endParaRPr lang="en-NZ"/>
          </a:p>
        </p:txBody>
      </p:sp>
    </p:spTree>
    <p:extLst>
      <p:ext uri="{BB962C8B-B14F-4D97-AF65-F5344CB8AC3E}">
        <p14:creationId xmlns:p14="http://schemas.microsoft.com/office/powerpoint/2010/main" val="2955312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sz="2000">
              <a:ea typeface="MS PGothic" pitchFamily="34" charset="-128"/>
            </a:endParaRPr>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fld id="{B93FF47B-A110-4AD6-8BF4-5C0B5F19CBAA}" type="slidenum">
              <a:rPr lang="en-NZ" altLang="en-US" smtClean="0">
                <a:latin typeface="Calibri" pitchFamily="34" charset="0"/>
                <a:ea typeface="MS PGothic" pitchFamily="34" charset="-128"/>
              </a:rPr>
              <a:pPr eaLnBrk="1" hangingPunct="1">
                <a:defRPr/>
              </a:pPr>
              <a:t>21</a:t>
            </a:fld>
            <a:endParaRPr lang="en-NZ" altLang="en-US">
              <a:latin typeface="Calibri" pitchFamily="34" charset="0"/>
              <a:ea typeface="MS PGothic" pitchFamily="34" charset="-128"/>
            </a:endParaRPr>
          </a:p>
        </p:txBody>
      </p:sp>
    </p:spTree>
    <p:extLst>
      <p:ext uri="{BB962C8B-B14F-4D97-AF65-F5344CB8AC3E}">
        <p14:creationId xmlns:p14="http://schemas.microsoft.com/office/powerpoint/2010/main" val="1240707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As part</a:t>
            </a:r>
            <a:r>
              <a:rPr lang="en-NZ" baseline="0" dirty="0"/>
              <a:t> of the WTS study we</a:t>
            </a:r>
            <a:r>
              <a:rPr lang="en-NZ" dirty="0"/>
              <a:t> asked parents what their hopes and dreams were for their children, most parents said they wanted their children to have a better life than they have had. Life had been difficult for a number of parents.</a:t>
            </a:r>
          </a:p>
          <a:p>
            <a:endParaRPr lang="en-NZ" dirty="0"/>
          </a:p>
        </p:txBody>
      </p:sp>
      <p:sp>
        <p:nvSpPr>
          <p:cNvPr id="4" name="Slide Number Placeholder 3"/>
          <p:cNvSpPr>
            <a:spLocks noGrp="1"/>
          </p:cNvSpPr>
          <p:nvPr>
            <p:ph type="sldNum" sz="quarter" idx="10"/>
          </p:nvPr>
        </p:nvSpPr>
        <p:spPr/>
        <p:txBody>
          <a:bodyPr/>
          <a:lstStyle/>
          <a:p>
            <a:fld id="{7C9BC37A-4781-43F1-A3B6-89D1666BD6D5}" type="slidenum">
              <a:rPr lang="en-NZ" smtClean="0"/>
              <a:t>2</a:t>
            </a:fld>
            <a:endParaRPr lang="en-NZ"/>
          </a:p>
        </p:txBody>
      </p:sp>
    </p:spTree>
    <p:extLst>
      <p:ext uri="{BB962C8B-B14F-4D97-AF65-F5344CB8AC3E}">
        <p14:creationId xmlns:p14="http://schemas.microsoft.com/office/powerpoint/2010/main" val="2959578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eligible population was children starting their first year of school in one of the </a:t>
            </a:r>
            <a:r>
              <a:rPr lang="en-NZ" dirty="0" err="1"/>
              <a:t>decile</a:t>
            </a:r>
            <a:r>
              <a:rPr lang="en-NZ" dirty="0"/>
              <a:t> 1 or 2 primary schools in the </a:t>
            </a:r>
            <a:r>
              <a:rPr lang="en-NZ" dirty="0" err="1"/>
              <a:t>Manaiakalani</a:t>
            </a:r>
            <a:r>
              <a:rPr lang="en-NZ" dirty="0"/>
              <a:t> Community of Learning. The study was conducted over a 12-month period encompassing four school terms: May 2nd 2016 to May 1st 2017. Children were excluded if they lived outside the Tāmaki area, or if they had previously attended another school. </a:t>
            </a:r>
          </a:p>
          <a:p>
            <a:pPr marL="0" marR="0" indent="0" algn="l" defTabSz="914400" rtl="0" eaLnBrk="1" fontAlgn="auto" latinLnBrk="0" hangingPunct="1">
              <a:lnSpc>
                <a:spcPct val="100000"/>
              </a:lnSpc>
              <a:spcBef>
                <a:spcPts val="0"/>
              </a:spcBef>
              <a:spcAft>
                <a:spcPts val="0"/>
              </a:spcAft>
              <a:buClrTx/>
              <a:buSzTx/>
              <a:buFontTx/>
              <a:buNone/>
              <a:tabLst/>
              <a:defRPr/>
            </a:pPr>
            <a:r>
              <a:rPr lang="en-NZ" dirty="0"/>
              <a:t>All participants were between 5 years 2 months and 5 years 6 months of age. Ethnicity distribution: 25% Māori, 27% Tongan, 19% Samoan, 13% Cook Island Māori, and 16% New Zealand European/Other .</a:t>
            </a:r>
          </a:p>
          <a:p>
            <a:r>
              <a:rPr lang="en-NZ" dirty="0"/>
              <a:t>The consent rate was 90% and participation rate</a:t>
            </a:r>
            <a:r>
              <a:rPr lang="en-NZ" baseline="0" dirty="0"/>
              <a:t> was </a:t>
            </a:r>
            <a:r>
              <a:rPr lang="en-NZ" dirty="0"/>
              <a:t>approximately 50% of all new entrants starting school in the COL due to varying uptake of the project among participating schools.</a:t>
            </a:r>
          </a:p>
          <a:p>
            <a:endParaRPr lang="en-NZ" dirty="0"/>
          </a:p>
        </p:txBody>
      </p:sp>
      <p:sp>
        <p:nvSpPr>
          <p:cNvPr id="4" name="Slide Number Placeholder 3"/>
          <p:cNvSpPr>
            <a:spLocks noGrp="1"/>
          </p:cNvSpPr>
          <p:nvPr>
            <p:ph type="sldNum" sz="quarter" idx="10"/>
          </p:nvPr>
        </p:nvSpPr>
        <p:spPr/>
        <p:txBody>
          <a:bodyPr/>
          <a:lstStyle/>
          <a:p>
            <a:fld id="{7C9BC37A-4781-43F1-A3B6-89D1666BD6D5}" type="slidenum">
              <a:rPr lang="en-NZ" smtClean="0"/>
              <a:t>3</a:t>
            </a:fld>
            <a:endParaRPr lang="en-NZ"/>
          </a:p>
        </p:txBody>
      </p:sp>
    </p:spTree>
    <p:extLst>
      <p:ext uri="{BB962C8B-B14F-4D97-AF65-F5344CB8AC3E}">
        <p14:creationId xmlns:p14="http://schemas.microsoft.com/office/powerpoint/2010/main" val="166606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main results were</a:t>
            </a:r>
          </a:p>
          <a:p>
            <a:pPr marL="171450" indent="-171450">
              <a:buFont typeface="Arial" panose="020B0604020202020204" pitchFamily="34" charset="0"/>
              <a:buChar char="•"/>
            </a:pPr>
            <a:r>
              <a:rPr lang="en-NZ" dirty="0"/>
              <a:t>Low</a:t>
            </a:r>
            <a:r>
              <a:rPr lang="en-NZ" baseline="0" dirty="0"/>
              <a:t> language skills: 1 in 4 were &lt; 1</a:t>
            </a:r>
            <a:r>
              <a:rPr lang="en-NZ" baseline="30000" dirty="0"/>
              <a:t>st</a:t>
            </a:r>
            <a:r>
              <a:rPr lang="en-NZ" baseline="0" dirty="0"/>
              <a:t> centile. This was measured using the CELF-P by a trained paediatric SLT</a:t>
            </a:r>
          </a:p>
          <a:p>
            <a:pPr marL="171450" indent="-171450">
              <a:buFont typeface="Arial" panose="020B0604020202020204" pitchFamily="34" charset="0"/>
              <a:buChar char="•"/>
            </a:pPr>
            <a:r>
              <a:rPr lang="en-NZ" baseline="0" dirty="0"/>
              <a:t>2/5 children were overweight or obese</a:t>
            </a:r>
          </a:p>
          <a:p>
            <a:pPr marL="171450" indent="-171450">
              <a:buFont typeface="Arial" panose="020B0604020202020204" pitchFamily="34" charset="0"/>
              <a:buChar char="•"/>
            </a:pPr>
            <a:r>
              <a:rPr lang="en-NZ" baseline="0" dirty="0"/>
              <a:t>Behaviour problems and not enough sleep</a:t>
            </a:r>
          </a:p>
          <a:p>
            <a:pPr marL="171450" indent="-171450">
              <a:buFont typeface="Arial" panose="020B0604020202020204" pitchFamily="34" charset="0"/>
              <a:buChar char="•"/>
            </a:pPr>
            <a:r>
              <a:rPr lang="en-NZ" baseline="0" dirty="0"/>
              <a:t>1 in 4 children needed a GA for rotten teeth </a:t>
            </a:r>
          </a:p>
          <a:p>
            <a:pPr marL="171450" indent="-171450">
              <a:buFont typeface="Arial" panose="020B0604020202020204" pitchFamily="34" charset="0"/>
              <a:buChar char="•"/>
            </a:pPr>
            <a:r>
              <a:rPr lang="en-NZ" dirty="0"/>
              <a:t>Significant hardship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33% needed glasses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2 in 5 children: poor impulse control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dirty="0"/>
          </a:p>
          <a:p>
            <a:endParaRPr lang="en-NZ" dirty="0"/>
          </a:p>
        </p:txBody>
      </p:sp>
      <p:sp>
        <p:nvSpPr>
          <p:cNvPr id="4" name="Slide Number Placeholder 3"/>
          <p:cNvSpPr>
            <a:spLocks noGrp="1"/>
          </p:cNvSpPr>
          <p:nvPr>
            <p:ph type="sldNum" sz="quarter" idx="10"/>
          </p:nvPr>
        </p:nvSpPr>
        <p:spPr/>
        <p:txBody>
          <a:bodyPr/>
          <a:lstStyle/>
          <a:p>
            <a:fld id="{7C9BC37A-4781-43F1-A3B6-89D1666BD6D5}" type="slidenum">
              <a:rPr lang="en-NZ" smtClean="0"/>
              <a:t>4</a:t>
            </a:fld>
            <a:endParaRPr lang="en-NZ"/>
          </a:p>
        </p:txBody>
      </p:sp>
    </p:spTree>
    <p:extLst>
      <p:ext uri="{BB962C8B-B14F-4D97-AF65-F5344CB8AC3E}">
        <p14:creationId xmlns:p14="http://schemas.microsoft.com/office/powerpoint/2010/main" val="184207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a:t>
            </a:r>
            <a:r>
              <a:rPr lang="en-NZ" baseline="0" dirty="0"/>
              <a:t> results from the WTS study found a strong association between social disadvantage and core language scores. Association was with disadvantage not ethnicity or linguistic diversity.</a:t>
            </a:r>
            <a:endParaRPr lang="en-NZ" dirty="0"/>
          </a:p>
        </p:txBody>
      </p:sp>
      <p:sp>
        <p:nvSpPr>
          <p:cNvPr id="4" name="Slide Number Placeholder 3"/>
          <p:cNvSpPr>
            <a:spLocks noGrp="1"/>
          </p:cNvSpPr>
          <p:nvPr>
            <p:ph type="sldNum" sz="quarter" idx="10"/>
          </p:nvPr>
        </p:nvSpPr>
        <p:spPr/>
        <p:txBody>
          <a:bodyPr/>
          <a:lstStyle/>
          <a:p>
            <a:fld id="{7C9BC37A-4781-43F1-A3B6-89D1666BD6D5}" type="slidenum">
              <a:rPr lang="en-NZ" smtClean="0"/>
              <a:t>5</a:t>
            </a:fld>
            <a:endParaRPr lang="en-NZ"/>
          </a:p>
        </p:txBody>
      </p:sp>
    </p:spTree>
    <p:extLst>
      <p:ext uri="{BB962C8B-B14F-4D97-AF65-F5344CB8AC3E}">
        <p14:creationId xmlns:p14="http://schemas.microsoft.com/office/powerpoint/2010/main" val="50761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Several overseas studies have recognised a relationship between disadvantage and poor language learning,</a:t>
            </a:r>
            <a:r>
              <a:rPr lang="en-NZ" baseline="0" dirty="0"/>
              <a:t> for example</a:t>
            </a:r>
            <a:r>
              <a:rPr lang="en-NZ" dirty="0"/>
              <a:t>, the Australian Early Language</a:t>
            </a:r>
            <a:r>
              <a:rPr lang="en-NZ" baseline="0" dirty="0"/>
              <a:t> in Victoria Study which demonstrated an effect of disadvantage on 5 year old.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baseline="0" dirty="0"/>
              <a:t>Additionally, </a:t>
            </a:r>
            <a:r>
              <a:rPr lang="en-NZ" dirty="0"/>
              <a:t>within this research it was noted that most of these children with significant language delays were not being seen by SLT services</a:t>
            </a:r>
          </a:p>
          <a:p>
            <a:pPr marL="0" indent="0">
              <a:buFont typeface="Arial" panose="020B0604020202020204" pitchFamily="34" charset="0"/>
              <a:buNone/>
            </a:pPr>
            <a:r>
              <a:rPr lang="en-NZ" dirty="0"/>
              <a:t>The same</a:t>
            </a:r>
            <a:r>
              <a:rPr lang="en-NZ" baseline="0" dirty="0"/>
              <a:t> pattern was seen here with only 4 children within the sample known to SLT services.</a:t>
            </a:r>
          </a:p>
          <a:p>
            <a:pPr marL="0" indent="0">
              <a:buFont typeface="Arial" panose="020B0604020202020204" pitchFamily="34" charset="0"/>
              <a:buNone/>
            </a:pPr>
            <a:endParaRPr lang="en-NZ" baseline="0" dirty="0"/>
          </a:p>
          <a:p>
            <a:pPr marL="0" indent="0">
              <a:buFont typeface="Arial" panose="020B0604020202020204" pitchFamily="34" charset="0"/>
              <a:buNone/>
            </a:pPr>
            <a:r>
              <a:rPr lang="en-NZ" baseline="0" dirty="0"/>
              <a:t>Profiles of language disadvantage has been suggested to involve stronger expressive language scores than receptive language scores. This pattern is also seen in the welcome to school data. This also mean that assessment involving measuring expressive vocab only is a poor indicator of overall language competence. This is also the opposite pattern we see for children speaking multiple languages.</a:t>
            </a:r>
          </a:p>
          <a:p>
            <a:endParaRPr lang="en-NZ" dirty="0"/>
          </a:p>
        </p:txBody>
      </p:sp>
      <p:sp>
        <p:nvSpPr>
          <p:cNvPr id="4" name="Slide Number Placeholder 3"/>
          <p:cNvSpPr>
            <a:spLocks noGrp="1"/>
          </p:cNvSpPr>
          <p:nvPr>
            <p:ph type="sldNum" sz="quarter" idx="10"/>
          </p:nvPr>
        </p:nvSpPr>
        <p:spPr/>
        <p:txBody>
          <a:bodyPr/>
          <a:lstStyle/>
          <a:p>
            <a:fld id="{7C9BC37A-4781-43F1-A3B6-89D1666BD6D5}" type="slidenum">
              <a:rPr lang="en-NZ" smtClean="0"/>
              <a:t>6</a:t>
            </a:fld>
            <a:endParaRPr lang="en-NZ"/>
          </a:p>
        </p:txBody>
      </p:sp>
    </p:spTree>
    <p:extLst>
      <p:ext uri="{BB962C8B-B14F-4D97-AF65-F5344CB8AC3E}">
        <p14:creationId xmlns:p14="http://schemas.microsoft.com/office/powerpoint/2010/main" val="3758292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From</a:t>
            </a:r>
            <a:r>
              <a:rPr lang="en-NZ" baseline="0" dirty="0"/>
              <a:t> the WTS study we concluded Tamaki has a rich culture with multiple languages, parents have high aspirations for their children and yet did not identify concerns. There was high developmental, behavioural and social need that had not been previously identified and had become norms for the community. The community has high levels of disadvantage.</a:t>
            </a:r>
          </a:p>
          <a:p>
            <a:r>
              <a:rPr lang="en-NZ" baseline="0" dirty="0"/>
              <a:t>Current services are not meeting the needs of this community</a:t>
            </a:r>
            <a:endParaRPr lang="en-NZ" dirty="0"/>
          </a:p>
        </p:txBody>
      </p:sp>
      <p:sp>
        <p:nvSpPr>
          <p:cNvPr id="4" name="Slide Number Placeholder 3"/>
          <p:cNvSpPr>
            <a:spLocks noGrp="1"/>
          </p:cNvSpPr>
          <p:nvPr>
            <p:ph type="sldNum" sz="quarter" idx="10"/>
          </p:nvPr>
        </p:nvSpPr>
        <p:spPr/>
        <p:txBody>
          <a:bodyPr/>
          <a:lstStyle/>
          <a:p>
            <a:fld id="{7C9BC37A-4781-43F1-A3B6-89D1666BD6D5}" type="slidenum">
              <a:rPr lang="en-NZ" smtClean="0"/>
              <a:t>7</a:t>
            </a:fld>
            <a:endParaRPr lang="en-NZ"/>
          </a:p>
        </p:txBody>
      </p:sp>
    </p:spTree>
    <p:extLst>
      <p:ext uri="{BB962C8B-B14F-4D97-AF65-F5344CB8AC3E}">
        <p14:creationId xmlns:p14="http://schemas.microsoft.com/office/powerpoint/2010/main" val="367525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Due to the number of concerns identified in the original Welcome to School study</a:t>
            </a:r>
            <a:r>
              <a:rPr lang="en-NZ" baseline="0" dirty="0"/>
              <a:t> </a:t>
            </a:r>
            <a:r>
              <a:rPr lang="en-NZ" dirty="0"/>
              <a:t>a Follow Up study was done 18 months later to see how much progress these children had made and what further support might be needed for both child and </a:t>
            </a:r>
            <a:r>
              <a:rPr lang="en-NZ" dirty="0" err="1"/>
              <a:t>whanau</a:t>
            </a:r>
            <a:r>
              <a:rPr lang="en-NZ" dirty="0"/>
              <a:t>. </a:t>
            </a:r>
          </a:p>
          <a:p>
            <a:r>
              <a:rPr lang="en-NZ" dirty="0"/>
              <a:t>Health assessments included hearing ,</a:t>
            </a:r>
            <a:r>
              <a:rPr lang="en-NZ" baseline="0" dirty="0"/>
              <a:t> </a:t>
            </a:r>
            <a:r>
              <a:rPr lang="en-NZ" dirty="0"/>
              <a:t>vision and ear checks and height and weight.</a:t>
            </a:r>
            <a:r>
              <a:rPr lang="en-NZ" baseline="0" dirty="0"/>
              <a:t> A formal speech and language assessment was administered by a trained paediatric SLT. Verbal and nonverbal intelligence was measured using the KBIT. Due to the number of social concerns found in the Welcome to School study and the number of parents who said they wanted their child to have a better life than what they had had we included ACE screening in the WTS FU study. </a:t>
            </a:r>
            <a:endParaRPr lang="en-NZ" dirty="0"/>
          </a:p>
        </p:txBody>
      </p:sp>
      <p:sp>
        <p:nvSpPr>
          <p:cNvPr id="4" name="Slide Number Placeholder 3"/>
          <p:cNvSpPr>
            <a:spLocks noGrp="1"/>
          </p:cNvSpPr>
          <p:nvPr>
            <p:ph type="sldNum" sz="quarter" idx="10"/>
          </p:nvPr>
        </p:nvSpPr>
        <p:spPr/>
        <p:txBody>
          <a:bodyPr/>
          <a:lstStyle/>
          <a:p>
            <a:fld id="{7C9BC37A-4781-43F1-A3B6-89D1666BD6D5}" type="slidenum">
              <a:rPr lang="en-NZ" smtClean="0"/>
              <a:t>8</a:t>
            </a:fld>
            <a:endParaRPr lang="en-NZ"/>
          </a:p>
        </p:txBody>
      </p:sp>
    </p:spTree>
    <p:extLst>
      <p:ext uri="{BB962C8B-B14F-4D97-AF65-F5344CB8AC3E}">
        <p14:creationId xmlns:p14="http://schemas.microsoft.com/office/powerpoint/2010/main" val="3153588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Results from the follow up study included:</a:t>
            </a:r>
          </a:p>
          <a:p>
            <a:pPr marL="171450" indent="-171450">
              <a:buFont typeface="Arial" panose="020B0604020202020204" pitchFamily="34" charset="0"/>
              <a:buChar char="•"/>
            </a:pPr>
            <a:r>
              <a:rPr lang="en-NZ" baseline="0" dirty="0"/>
              <a:t>2 in 3 had low communication skills</a:t>
            </a:r>
          </a:p>
          <a:p>
            <a:pPr marL="171450" indent="-171450">
              <a:buFont typeface="Arial" panose="020B0604020202020204" pitchFamily="34" charset="0"/>
              <a:buChar char="•"/>
            </a:pPr>
            <a:r>
              <a:rPr lang="en-NZ" baseline="0" dirty="0"/>
              <a:t>Almost half with behavioural difficulties</a:t>
            </a:r>
          </a:p>
          <a:p>
            <a:pPr marL="171450" indent="-171450">
              <a:buFont typeface="Arial" panose="020B0604020202020204" pitchFamily="34" charset="0"/>
              <a:buChar char="•"/>
            </a:pPr>
            <a:r>
              <a:rPr lang="en-NZ" baseline="0" dirty="0"/>
              <a:t>Poor short term and working memory</a:t>
            </a:r>
          </a:p>
          <a:p>
            <a:pPr marL="171450" indent="-171450">
              <a:buFont typeface="Arial" panose="020B0604020202020204" pitchFamily="34" charset="0"/>
              <a:buChar char="•"/>
            </a:pPr>
            <a:r>
              <a:rPr lang="en-NZ" baseline="0" dirty="0"/>
              <a:t>Only 4 children had normal learning, behaviour and emotional control</a:t>
            </a:r>
          </a:p>
          <a:p>
            <a:pPr marL="171450" indent="-171450">
              <a:buFont typeface="Arial" panose="020B0604020202020204" pitchFamily="34" charset="0"/>
              <a:buChar char="•"/>
            </a:pPr>
            <a:r>
              <a:rPr lang="en-NZ" baseline="0" dirty="0"/>
              <a:t>3 in 5 were overweight or obese</a:t>
            </a:r>
          </a:p>
          <a:p>
            <a:pPr marL="0" indent="0">
              <a:buFont typeface="Arial" panose="020B0604020202020204" pitchFamily="34" charset="0"/>
              <a:buNone/>
            </a:pPr>
            <a:endParaRPr lang="en-NZ" dirty="0"/>
          </a:p>
        </p:txBody>
      </p:sp>
      <p:sp>
        <p:nvSpPr>
          <p:cNvPr id="4" name="Slide Number Placeholder 3"/>
          <p:cNvSpPr>
            <a:spLocks noGrp="1"/>
          </p:cNvSpPr>
          <p:nvPr>
            <p:ph type="sldNum" sz="quarter" idx="10"/>
          </p:nvPr>
        </p:nvSpPr>
        <p:spPr/>
        <p:txBody>
          <a:bodyPr/>
          <a:lstStyle/>
          <a:p>
            <a:fld id="{7C9BC37A-4781-43F1-A3B6-89D1666BD6D5}" type="slidenum">
              <a:rPr lang="en-NZ" smtClean="0"/>
              <a:t>9</a:t>
            </a:fld>
            <a:endParaRPr lang="en-NZ"/>
          </a:p>
        </p:txBody>
      </p:sp>
    </p:spTree>
    <p:extLst>
      <p:ext uri="{BB962C8B-B14F-4D97-AF65-F5344CB8AC3E}">
        <p14:creationId xmlns:p14="http://schemas.microsoft.com/office/powerpoint/2010/main" val="341106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6BEC0889-EB7C-4D63-8DE5-29A20510BDEB}" type="datetimeFigureOut">
              <a:rPr lang="en-NZ" smtClean="0"/>
              <a:t>19/03/2020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D4FE741-6595-4354-8B99-8924C187A25A}" type="slidenum">
              <a:rPr lang="en-NZ" smtClean="0"/>
              <a:t>‹#›</a:t>
            </a:fld>
            <a:endParaRPr lang="en-NZ"/>
          </a:p>
        </p:txBody>
      </p:sp>
    </p:spTree>
    <p:extLst>
      <p:ext uri="{BB962C8B-B14F-4D97-AF65-F5344CB8AC3E}">
        <p14:creationId xmlns:p14="http://schemas.microsoft.com/office/powerpoint/2010/main" val="1596202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6BEC0889-EB7C-4D63-8DE5-29A20510BDEB}" type="datetimeFigureOut">
              <a:rPr lang="en-NZ" smtClean="0"/>
              <a:t>19/03/2020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D4FE741-6595-4354-8B99-8924C187A25A}" type="slidenum">
              <a:rPr lang="en-NZ" smtClean="0"/>
              <a:t>‹#›</a:t>
            </a:fld>
            <a:endParaRPr lang="en-NZ"/>
          </a:p>
        </p:txBody>
      </p:sp>
    </p:spTree>
    <p:extLst>
      <p:ext uri="{BB962C8B-B14F-4D97-AF65-F5344CB8AC3E}">
        <p14:creationId xmlns:p14="http://schemas.microsoft.com/office/powerpoint/2010/main" val="129456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6BEC0889-EB7C-4D63-8DE5-29A20510BDEB}" type="datetimeFigureOut">
              <a:rPr lang="en-NZ" smtClean="0"/>
              <a:t>19/03/2020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D4FE741-6595-4354-8B99-8924C187A25A}" type="slidenum">
              <a:rPr lang="en-NZ" smtClean="0"/>
              <a:t>‹#›</a:t>
            </a:fld>
            <a:endParaRPr lang="en-NZ"/>
          </a:p>
        </p:txBody>
      </p:sp>
    </p:spTree>
    <p:extLst>
      <p:ext uri="{BB962C8B-B14F-4D97-AF65-F5344CB8AC3E}">
        <p14:creationId xmlns:p14="http://schemas.microsoft.com/office/powerpoint/2010/main" val="197762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6BEC0889-EB7C-4D63-8DE5-29A20510BDEB}" type="datetimeFigureOut">
              <a:rPr lang="en-NZ" smtClean="0"/>
              <a:t>19/03/2020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D4FE741-6595-4354-8B99-8924C187A25A}" type="slidenum">
              <a:rPr lang="en-NZ" smtClean="0"/>
              <a:t>‹#›</a:t>
            </a:fld>
            <a:endParaRPr lang="en-NZ"/>
          </a:p>
        </p:txBody>
      </p:sp>
      <p:pic>
        <p:nvPicPr>
          <p:cNvPr id="7" name="Picture 6"/>
          <p:cNvPicPr>
            <a:picLocks noChangeAspect="1"/>
          </p:cNvPicPr>
          <p:nvPr userDrawn="1"/>
        </p:nvPicPr>
        <p:blipFill>
          <a:blip r:embed="rId2"/>
          <a:stretch>
            <a:fillRect/>
          </a:stretch>
        </p:blipFill>
        <p:spPr>
          <a:xfrm>
            <a:off x="4402774" y="6126163"/>
            <a:ext cx="2296724" cy="572347"/>
          </a:xfrm>
          <a:prstGeom prst="rect">
            <a:avLst/>
          </a:prstGeom>
        </p:spPr>
      </p:pic>
      <p:pic>
        <p:nvPicPr>
          <p:cNvPr id="8" name="Picture 7">
            <a:extLst>
              <a:ext uri="{FF2B5EF4-FFF2-40B4-BE49-F238E27FC236}">
                <a16:creationId xmlns:a16="http://schemas.microsoft.com/office/drawing/2014/main" id="{DD636687-0E0F-4204-9CAF-4E23654F18B6}"/>
              </a:ext>
            </a:extLst>
          </p:cNvPr>
          <p:cNvPicPr>
            <a:picLocks noChangeAspect="1"/>
          </p:cNvPicPr>
          <p:nvPr userDrawn="1"/>
        </p:nvPicPr>
        <p:blipFill>
          <a:blip r:embed="rId3"/>
          <a:stretch>
            <a:fillRect/>
          </a:stretch>
        </p:blipFill>
        <p:spPr>
          <a:xfrm>
            <a:off x="2281378" y="5983122"/>
            <a:ext cx="1152244" cy="707197"/>
          </a:xfrm>
          <a:prstGeom prst="rect">
            <a:avLst/>
          </a:prstGeom>
        </p:spPr>
      </p:pic>
    </p:spTree>
    <p:extLst>
      <p:ext uri="{BB962C8B-B14F-4D97-AF65-F5344CB8AC3E}">
        <p14:creationId xmlns:p14="http://schemas.microsoft.com/office/powerpoint/2010/main" val="343294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EC0889-EB7C-4D63-8DE5-29A20510BDEB}" type="datetimeFigureOut">
              <a:rPr lang="en-NZ" smtClean="0"/>
              <a:t>19/03/2020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D4FE741-6595-4354-8B99-8924C187A25A}" type="slidenum">
              <a:rPr lang="en-NZ" smtClean="0"/>
              <a:t>‹#›</a:t>
            </a:fld>
            <a:endParaRPr lang="en-NZ"/>
          </a:p>
        </p:txBody>
      </p:sp>
    </p:spTree>
    <p:extLst>
      <p:ext uri="{BB962C8B-B14F-4D97-AF65-F5344CB8AC3E}">
        <p14:creationId xmlns:p14="http://schemas.microsoft.com/office/powerpoint/2010/main" val="72123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6BEC0889-EB7C-4D63-8DE5-29A20510BDEB}" type="datetimeFigureOut">
              <a:rPr lang="en-NZ" smtClean="0"/>
              <a:t>19/03/2020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D4FE741-6595-4354-8B99-8924C187A25A}" type="slidenum">
              <a:rPr lang="en-NZ" smtClean="0"/>
              <a:t>‹#›</a:t>
            </a:fld>
            <a:endParaRPr lang="en-NZ"/>
          </a:p>
        </p:txBody>
      </p:sp>
    </p:spTree>
    <p:extLst>
      <p:ext uri="{BB962C8B-B14F-4D97-AF65-F5344CB8AC3E}">
        <p14:creationId xmlns:p14="http://schemas.microsoft.com/office/powerpoint/2010/main" val="1479160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6BEC0889-EB7C-4D63-8DE5-29A20510BDEB}" type="datetimeFigureOut">
              <a:rPr lang="en-NZ" smtClean="0"/>
              <a:t>19/03/2020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5D4FE741-6595-4354-8B99-8924C187A25A}" type="slidenum">
              <a:rPr lang="en-NZ" smtClean="0"/>
              <a:t>‹#›</a:t>
            </a:fld>
            <a:endParaRPr lang="en-NZ"/>
          </a:p>
        </p:txBody>
      </p:sp>
    </p:spTree>
    <p:extLst>
      <p:ext uri="{BB962C8B-B14F-4D97-AF65-F5344CB8AC3E}">
        <p14:creationId xmlns:p14="http://schemas.microsoft.com/office/powerpoint/2010/main" val="95069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6BEC0889-EB7C-4D63-8DE5-29A20510BDEB}" type="datetimeFigureOut">
              <a:rPr lang="en-NZ" smtClean="0"/>
              <a:t>19/03/2020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5D4FE741-6595-4354-8B99-8924C187A25A}" type="slidenum">
              <a:rPr lang="en-NZ" smtClean="0"/>
              <a:t>‹#›</a:t>
            </a:fld>
            <a:endParaRPr lang="en-NZ"/>
          </a:p>
        </p:txBody>
      </p:sp>
    </p:spTree>
    <p:extLst>
      <p:ext uri="{BB962C8B-B14F-4D97-AF65-F5344CB8AC3E}">
        <p14:creationId xmlns:p14="http://schemas.microsoft.com/office/powerpoint/2010/main" val="3993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C0889-EB7C-4D63-8DE5-29A20510BDEB}" type="datetimeFigureOut">
              <a:rPr lang="en-NZ" smtClean="0"/>
              <a:t>19/03/2020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5D4FE741-6595-4354-8B99-8924C187A25A}" type="slidenum">
              <a:rPr lang="en-NZ" smtClean="0"/>
              <a:t>‹#›</a:t>
            </a:fld>
            <a:endParaRPr lang="en-NZ"/>
          </a:p>
        </p:txBody>
      </p:sp>
    </p:spTree>
    <p:extLst>
      <p:ext uri="{BB962C8B-B14F-4D97-AF65-F5344CB8AC3E}">
        <p14:creationId xmlns:p14="http://schemas.microsoft.com/office/powerpoint/2010/main" val="197231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C0889-EB7C-4D63-8DE5-29A20510BDEB}" type="datetimeFigureOut">
              <a:rPr lang="en-NZ" smtClean="0"/>
              <a:t>19/03/2020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D4FE741-6595-4354-8B99-8924C187A25A}" type="slidenum">
              <a:rPr lang="en-NZ" smtClean="0"/>
              <a:t>‹#›</a:t>
            </a:fld>
            <a:endParaRPr lang="en-NZ"/>
          </a:p>
        </p:txBody>
      </p:sp>
    </p:spTree>
    <p:extLst>
      <p:ext uri="{BB962C8B-B14F-4D97-AF65-F5344CB8AC3E}">
        <p14:creationId xmlns:p14="http://schemas.microsoft.com/office/powerpoint/2010/main" val="392198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C0889-EB7C-4D63-8DE5-29A20510BDEB}" type="datetimeFigureOut">
              <a:rPr lang="en-NZ" smtClean="0"/>
              <a:t>19/03/2020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D4FE741-6595-4354-8B99-8924C187A25A}" type="slidenum">
              <a:rPr lang="en-NZ" smtClean="0"/>
              <a:t>‹#›</a:t>
            </a:fld>
            <a:endParaRPr lang="en-NZ"/>
          </a:p>
        </p:txBody>
      </p:sp>
    </p:spTree>
    <p:extLst>
      <p:ext uri="{BB962C8B-B14F-4D97-AF65-F5344CB8AC3E}">
        <p14:creationId xmlns:p14="http://schemas.microsoft.com/office/powerpoint/2010/main" val="3927087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lum/>
            <a:extLst>
              <a:ext uri="{BEBA8EAE-BF5A-486C-A8C5-ECC9F3942E4B}">
                <a14:imgProps xmlns:a14="http://schemas.microsoft.com/office/drawing/2010/main">
                  <a14:imgLayer r:embed="rId14">
                    <a14:imgEffect>
                      <a14:colorTemperature colorTemp="53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C0889-EB7C-4D63-8DE5-29A20510BDEB}" type="datetimeFigureOut">
              <a:rPr lang="en-NZ" smtClean="0"/>
              <a:t>19/03/2020</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FE741-6595-4354-8B99-8924C187A25A}" type="slidenum">
              <a:rPr lang="en-NZ" smtClean="0"/>
              <a:t>‹#›</a:t>
            </a:fld>
            <a:endParaRPr lang="en-NZ"/>
          </a:p>
        </p:txBody>
      </p:sp>
      <p:pic>
        <p:nvPicPr>
          <p:cNvPr id="7" name="Picture 6"/>
          <p:cNvPicPr>
            <a:picLocks noChangeAspect="1"/>
          </p:cNvPicPr>
          <p:nvPr userDrawn="1"/>
        </p:nvPicPr>
        <p:blipFill>
          <a:blip r:embed="rId15"/>
          <a:stretch>
            <a:fillRect/>
          </a:stretch>
        </p:blipFill>
        <p:spPr>
          <a:xfrm>
            <a:off x="44225" y="5672941"/>
            <a:ext cx="1156136" cy="1156136"/>
          </a:xfrm>
          <a:prstGeom prst="rect">
            <a:avLst/>
          </a:prstGeom>
        </p:spPr>
      </p:pic>
      <p:pic>
        <p:nvPicPr>
          <p:cNvPr id="8" name="Picture 7"/>
          <p:cNvPicPr>
            <a:picLocks noChangeAspect="1"/>
          </p:cNvPicPr>
          <p:nvPr userDrawn="1"/>
        </p:nvPicPr>
        <p:blipFill>
          <a:blip r:embed="rId16"/>
          <a:stretch>
            <a:fillRect/>
          </a:stretch>
        </p:blipFill>
        <p:spPr>
          <a:xfrm>
            <a:off x="7656461" y="5850598"/>
            <a:ext cx="1335140" cy="871804"/>
          </a:xfrm>
          <a:prstGeom prst="rect">
            <a:avLst/>
          </a:prstGeom>
        </p:spPr>
      </p:pic>
    </p:spTree>
    <p:extLst>
      <p:ext uri="{BB962C8B-B14F-4D97-AF65-F5344CB8AC3E}">
        <p14:creationId xmlns:p14="http://schemas.microsoft.com/office/powerpoint/2010/main" val="3724132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FF00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12.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844" y="2142799"/>
            <a:ext cx="7175351" cy="1793167"/>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n-US" sz="6000" dirty="0"/>
              <a:t>Welcome to School</a:t>
            </a:r>
            <a:endParaRPr lang="en-US" dirty="0"/>
          </a:p>
        </p:txBody>
      </p:sp>
      <p:pic>
        <p:nvPicPr>
          <p:cNvPr id="4" name="Picture 3"/>
          <p:cNvPicPr>
            <a:picLocks noChangeAspect="1"/>
          </p:cNvPicPr>
          <p:nvPr/>
        </p:nvPicPr>
        <p:blipFill>
          <a:blip r:embed="rId3"/>
          <a:stretch>
            <a:fillRect/>
          </a:stretch>
        </p:blipFill>
        <p:spPr>
          <a:xfrm>
            <a:off x="1691680" y="621337"/>
            <a:ext cx="5617681" cy="1675252"/>
          </a:xfrm>
          <a:prstGeom prst="rect">
            <a:avLst/>
          </a:prstGeom>
        </p:spPr>
      </p:pic>
      <p:sp>
        <p:nvSpPr>
          <p:cNvPr id="5" name="Rectangle 4"/>
          <p:cNvSpPr/>
          <p:nvPr/>
        </p:nvSpPr>
        <p:spPr>
          <a:xfrm>
            <a:off x="1691680" y="1989009"/>
            <a:ext cx="5617681" cy="307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p:cNvPicPr>
            <a:picLocks noChangeAspect="1"/>
          </p:cNvPicPr>
          <p:nvPr/>
        </p:nvPicPr>
        <p:blipFill>
          <a:blip r:embed="rId4"/>
          <a:stretch>
            <a:fillRect/>
          </a:stretch>
        </p:blipFill>
        <p:spPr>
          <a:xfrm>
            <a:off x="3000731" y="3966176"/>
            <a:ext cx="3117426" cy="20753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1840" y="6041490"/>
            <a:ext cx="2503212" cy="625803"/>
          </a:xfrm>
          <a:prstGeom prst="rect">
            <a:avLst/>
          </a:prstGeom>
        </p:spPr>
      </p:pic>
      <p:sp>
        <p:nvSpPr>
          <p:cNvPr id="3" name="AutoShape 2" descr="Image result for joyce fisher tru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https://www.aplustrust.org.nz/wp-content/themes/allure/images/swrap.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365125"/>
            <a:ext cx="1857375" cy="7715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C1B25D3-4A64-4EC9-94BC-34830DC61795}"/>
              </a:ext>
            </a:extLst>
          </p:cNvPr>
          <p:cNvPicPr>
            <a:picLocks noChangeAspect="1"/>
          </p:cNvPicPr>
          <p:nvPr/>
        </p:nvPicPr>
        <p:blipFill>
          <a:blip r:embed="rId8"/>
          <a:stretch>
            <a:fillRect/>
          </a:stretch>
        </p:blipFill>
        <p:spPr>
          <a:xfrm>
            <a:off x="1437037" y="6021288"/>
            <a:ext cx="1151825" cy="704709"/>
          </a:xfrm>
          <a:prstGeom prst="rect">
            <a:avLst/>
          </a:prstGeom>
        </p:spPr>
      </p:pic>
      <p:pic>
        <p:nvPicPr>
          <p:cNvPr id="12" name="Picture 4" descr="https://www.aplustrust.org.nz/wp-content/themes/a-trust/assets/aplustrustlogo.png">
            <a:extLst>
              <a:ext uri="{FF2B5EF4-FFF2-40B4-BE49-F238E27FC236}">
                <a16:creationId xmlns:a16="http://schemas.microsoft.com/office/drawing/2014/main" id="{4876FD0D-20AD-4D0A-96CC-210BB4B03A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8157" y="6126580"/>
            <a:ext cx="1238121" cy="5142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59AEF02-EC57-49A7-95F1-36BEFED3632E}"/>
              </a:ext>
            </a:extLst>
          </p:cNvPr>
          <p:cNvPicPr>
            <a:picLocks noChangeAspect="1"/>
          </p:cNvPicPr>
          <p:nvPr/>
        </p:nvPicPr>
        <p:blipFill>
          <a:blip r:embed="rId8"/>
          <a:stretch>
            <a:fillRect/>
          </a:stretch>
        </p:blipFill>
        <p:spPr>
          <a:xfrm>
            <a:off x="1437037" y="6041490"/>
            <a:ext cx="1151825" cy="704709"/>
          </a:xfrm>
          <a:prstGeom prst="rect">
            <a:avLst/>
          </a:prstGeom>
        </p:spPr>
      </p:pic>
    </p:spTree>
    <p:extLst>
      <p:ext uri="{BB962C8B-B14F-4D97-AF65-F5344CB8AC3E}">
        <p14:creationId xmlns:p14="http://schemas.microsoft.com/office/powerpoint/2010/main" val="1137360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D5744-6DD1-4588-8015-00CFEAE28531}"/>
              </a:ext>
            </a:extLst>
          </p:cNvPr>
          <p:cNvSpPr>
            <a:spLocks noGrp="1"/>
          </p:cNvSpPr>
          <p:nvPr>
            <p:ph type="title"/>
          </p:nvPr>
        </p:nvSpPr>
        <p:spPr/>
        <p:txBody>
          <a:bodyPr/>
          <a:lstStyle/>
          <a:p>
            <a:r>
              <a:rPr lang="en-NZ" dirty="0"/>
              <a:t>Change in Language</a:t>
            </a:r>
          </a:p>
        </p:txBody>
      </p:sp>
      <p:pic>
        <p:nvPicPr>
          <p:cNvPr id="4" name="Content Placeholder 3">
            <a:extLst>
              <a:ext uri="{FF2B5EF4-FFF2-40B4-BE49-F238E27FC236}">
                <a16:creationId xmlns:a16="http://schemas.microsoft.com/office/drawing/2014/main" id="{61D39A69-51F5-42A9-B168-1A02357B6F25}"/>
              </a:ext>
            </a:extLst>
          </p:cNvPr>
          <p:cNvPicPr>
            <a:picLocks noGrp="1" noChangeAspect="1"/>
          </p:cNvPicPr>
          <p:nvPr>
            <p:ph idx="1"/>
          </p:nvPr>
        </p:nvPicPr>
        <p:blipFill>
          <a:blip r:embed="rId3"/>
          <a:stretch>
            <a:fillRect/>
          </a:stretch>
        </p:blipFill>
        <p:spPr>
          <a:xfrm>
            <a:off x="1369016" y="1217272"/>
            <a:ext cx="6480720" cy="4736880"/>
          </a:xfrm>
          <a:prstGeom prst="rect">
            <a:avLst/>
          </a:prstGeom>
        </p:spPr>
      </p:pic>
      <p:cxnSp>
        <p:nvCxnSpPr>
          <p:cNvPr id="6" name="Straight Connector 5">
            <a:extLst>
              <a:ext uri="{FF2B5EF4-FFF2-40B4-BE49-F238E27FC236}">
                <a16:creationId xmlns:a16="http://schemas.microsoft.com/office/drawing/2014/main" id="{3A1CE39E-51AE-467D-A504-A1013C29068A}"/>
              </a:ext>
            </a:extLst>
          </p:cNvPr>
          <p:cNvCxnSpPr>
            <a:cxnSpLocks/>
          </p:cNvCxnSpPr>
          <p:nvPr/>
        </p:nvCxnSpPr>
        <p:spPr>
          <a:xfrm>
            <a:off x="1763688" y="2564904"/>
            <a:ext cx="612068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81B449-8840-45E4-B4BC-676A473D1A17}"/>
              </a:ext>
            </a:extLst>
          </p:cNvPr>
          <p:cNvSpPr txBox="1"/>
          <p:nvPr/>
        </p:nvSpPr>
        <p:spPr>
          <a:xfrm>
            <a:off x="8028384" y="2334071"/>
            <a:ext cx="1008274" cy="461665"/>
          </a:xfrm>
          <a:prstGeom prst="rect">
            <a:avLst/>
          </a:prstGeom>
          <a:noFill/>
        </p:spPr>
        <p:txBody>
          <a:bodyPr wrap="square" rtlCol="0">
            <a:spAutoFit/>
          </a:bodyPr>
          <a:lstStyle/>
          <a:p>
            <a:r>
              <a:rPr lang="en-NZ" sz="2400" b="1" dirty="0"/>
              <a:t>50</a:t>
            </a:r>
            <a:r>
              <a:rPr lang="en-NZ" sz="2400" b="1" baseline="30000" dirty="0"/>
              <a:t>th</a:t>
            </a:r>
            <a:r>
              <a:rPr lang="en-NZ" sz="2400" b="1" dirty="0"/>
              <a:t> c</a:t>
            </a:r>
          </a:p>
        </p:txBody>
      </p:sp>
      <p:sp>
        <p:nvSpPr>
          <p:cNvPr id="3" name="TextBox 2">
            <a:extLst>
              <a:ext uri="{FF2B5EF4-FFF2-40B4-BE49-F238E27FC236}">
                <a16:creationId xmlns:a16="http://schemas.microsoft.com/office/drawing/2014/main" id="{181379E3-5A8B-4253-B0D2-5CDB13603BFB}"/>
              </a:ext>
            </a:extLst>
          </p:cNvPr>
          <p:cNvSpPr txBox="1"/>
          <p:nvPr/>
        </p:nvSpPr>
        <p:spPr>
          <a:xfrm>
            <a:off x="3887924" y="5608548"/>
            <a:ext cx="1872208" cy="369332"/>
          </a:xfrm>
          <a:prstGeom prst="rect">
            <a:avLst/>
          </a:prstGeom>
          <a:solidFill>
            <a:schemeClr val="bg1"/>
          </a:solidFill>
        </p:spPr>
        <p:txBody>
          <a:bodyPr wrap="square" rtlCol="0">
            <a:spAutoFit/>
          </a:bodyPr>
          <a:lstStyle/>
          <a:p>
            <a:r>
              <a:rPr lang="en-NZ" b="1" dirty="0"/>
              <a:t>WTS               FU</a:t>
            </a:r>
          </a:p>
        </p:txBody>
      </p:sp>
      <p:sp>
        <p:nvSpPr>
          <p:cNvPr id="7" name="TextBox 6">
            <a:extLst>
              <a:ext uri="{FF2B5EF4-FFF2-40B4-BE49-F238E27FC236}">
                <a16:creationId xmlns:a16="http://schemas.microsoft.com/office/drawing/2014/main" id="{0795E030-2C3E-4DD9-8563-D3027DA3B550}"/>
              </a:ext>
            </a:extLst>
          </p:cNvPr>
          <p:cNvSpPr txBox="1"/>
          <p:nvPr/>
        </p:nvSpPr>
        <p:spPr>
          <a:xfrm>
            <a:off x="3788492" y="1321856"/>
            <a:ext cx="2151660" cy="400110"/>
          </a:xfrm>
          <a:prstGeom prst="rect">
            <a:avLst/>
          </a:prstGeom>
          <a:noFill/>
        </p:spPr>
        <p:txBody>
          <a:bodyPr wrap="square" rtlCol="0">
            <a:spAutoFit/>
          </a:bodyPr>
          <a:lstStyle/>
          <a:p>
            <a:r>
              <a:rPr lang="en-NZ" sz="2000" b="1" dirty="0"/>
              <a:t>11%            12.5%</a:t>
            </a:r>
          </a:p>
        </p:txBody>
      </p:sp>
    </p:spTree>
    <p:extLst>
      <p:ext uri="{BB962C8B-B14F-4D97-AF65-F5344CB8AC3E}">
        <p14:creationId xmlns:p14="http://schemas.microsoft.com/office/powerpoint/2010/main" val="42982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accent6">
                    <a:lumMod val="75000"/>
                  </a:schemeClr>
                </a:solidFill>
                <a:effectLst>
                  <a:outerShdw blurRad="38100" dist="38100" dir="2700000" algn="tl">
                    <a:srgbClr val="000000">
                      <a:alpha val="43137"/>
                    </a:srgbClr>
                  </a:outerShdw>
                </a:effectLst>
              </a:rPr>
              <a:t>Parental ACEs</a:t>
            </a:r>
          </a:p>
        </p:txBody>
      </p:sp>
      <p:graphicFrame>
        <p:nvGraphicFramePr>
          <p:cNvPr id="7" name="Content Placeholder 6"/>
          <p:cNvGraphicFramePr>
            <a:graphicFrameLocks noGrp="1"/>
          </p:cNvGraphicFramePr>
          <p:nvPr>
            <p:ph idx="1"/>
          </p:nvPr>
        </p:nvGraphicFramePr>
        <p:xfrm>
          <a:off x="457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645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80CC3-B56F-4055-98A1-C7C020A3073D}"/>
              </a:ext>
            </a:extLst>
          </p:cNvPr>
          <p:cNvSpPr>
            <a:spLocks noGrp="1"/>
          </p:cNvSpPr>
          <p:nvPr>
            <p:ph type="title"/>
          </p:nvPr>
        </p:nvSpPr>
        <p:spPr/>
        <p:txBody>
          <a:bodyPr/>
          <a:lstStyle/>
          <a:p>
            <a:endParaRPr lang="en-NZ"/>
          </a:p>
        </p:txBody>
      </p:sp>
      <p:sp>
        <p:nvSpPr>
          <p:cNvPr id="4" name="Content Placeholder 3">
            <a:extLst>
              <a:ext uri="{FF2B5EF4-FFF2-40B4-BE49-F238E27FC236}">
                <a16:creationId xmlns:a16="http://schemas.microsoft.com/office/drawing/2014/main" id="{C5D3FCD0-F809-4927-B1E2-5611F6C22382}"/>
              </a:ext>
            </a:extLst>
          </p:cNvPr>
          <p:cNvSpPr>
            <a:spLocks noGrp="1"/>
          </p:cNvSpPr>
          <p:nvPr>
            <p:ph sz="half" idx="2"/>
          </p:nvPr>
        </p:nvSpPr>
        <p:spPr/>
        <p:txBody>
          <a:bodyPr/>
          <a:lstStyle/>
          <a:p>
            <a:endParaRPr lang="en-NZ"/>
          </a:p>
        </p:txBody>
      </p:sp>
      <p:pic>
        <p:nvPicPr>
          <p:cNvPr id="5" name="Content Placeholder 4">
            <a:extLst>
              <a:ext uri="{FF2B5EF4-FFF2-40B4-BE49-F238E27FC236}">
                <a16:creationId xmlns:a16="http://schemas.microsoft.com/office/drawing/2014/main" id="{BE5EA9FC-018B-4F8B-BB83-50513EA705EE}"/>
              </a:ext>
            </a:extLst>
          </p:cNvPr>
          <p:cNvPicPr>
            <a:picLocks noGrp="1" noChangeAspect="1"/>
          </p:cNvPicPr>
          <p:nvPr>
            <p:ph sz="half" idx="1"/>
          </p:nvPr>
        </p:nvPicPr>
        <p:blipFill>
          <a:blip r:embed="rId3"/>
          <a:stretch>
            <a:fillRect/>
          </a:stretch>
        </p:blipFill>
        <p:spPr>
          <a:xfrm>
            <a:off x="1187624" y="1168098"/>
            <a:ext cx="7274525" cy="4089702"/>
          </a:xfrm>
          <a:prstGeom prst="rect">
            <a:avLst/>
          </a:prstGeom>
        </p:spPr>
      </p:pic>
    </p:spTree>
    <p:extLst>
      <p:ext uri="{BB962C8B-B14F-4D97-AF65-F5344CB8AC3E}">
        <p14:creationId xmlns:p14="http://schemas.microsoft.com/office/powerpoint/2010/main" val="2886140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8283-1374-41B7-84DC-F6598DB0CB4B}"/>
              </a:ext>
            </a:extLst>
          </p:cNvPr>
          <p:cNvSpPr>
            <a:spLocks noGrp="1"/>
          </p:cNvSpPr>
          <p:nvPr>
            <p:ph type="title"/>
          </p:nvPr>
        </p:nvSpPr>
        <p:spPr/>
        <p:txBody>
          <a:bodyPr/>
          <a:lstStyle/>
          <a:p>
            <a:r>
              <a:rPr lang="en-NZ" dirty="0"/>
              <a:t>?Difficulty</a:t>
            </a:r>
          </a:p>
        </p:txBody>
      </p:sp>
      <p:sp>
        <p:nvSpPr>
          <p:cNvPr id="3" name="Content Placeholder 2">
            <a:extLst>
              <a:ext uri="{FF2B5EF4-FFF2-40B4-BE49-F238E27FC236}">
                <a16:creationId xmlns:a16="http://schemas.microsoft.com/office/drawing/2014/main" id="{1A44B4D3-4437-403A-9D80-01FA15C0EF72}"/>
              </a:ext>
            </a:extLst>
          </p:cNvPr>
          <p:cNvSpPr>
            <a:spLocks noGrp="1"/>
          </p:cNvSpPr>
          <p:nvPr>
            <p:ph idx="1"/>
          </p:nvPr>
        </p:nvSpPr>
        <p:spPr/>
        <p:txBody>
          <a:bodyPr>
            <a:normAutofit fontScale="92500" lnSpcReduction="20000"/>
          </a:bodyPr>
          <a:lstStyle/>
          <a:p>
            <a:pPr marL="0" indent="0">
              <a:lnSpc>
                <a:spcPct val="80000"/>
              </a:lnSpc>
              <a:buNone/>
            </a:pPr>
            <a:r>
              <a:rPr lang="en-GB" altLang="en-US" sz="2400" dirty="0"/>
              <a:t>What is preventing these whānau from engaging  ???</a:t>
            </a:r>
          </a:p>
          <a:p>
            <a:pPr marL="0" indent="0">
              <a:lnSpc>
                <a:spcPct val="80000"/>
              </a:lnSpc>
              <a:buNone/>
            </a:pPr>
            <a:r>
              <a:rPr lang="en-GB" altLang="en-US" sz="2400" dirty="0"/>
              <a:t>The kids and whānau are complex :</a:t>
            </a:r>
          </a:p>
          <a:p>
            <a:pPr>
              <a:lnSpc>
                <a:spcPct val="80000"/>
              </a:lnSpc>
            </a:pPr>
            <a:r>
              <a:rPr lang="en-GB" altLang="en-US" sz="2400" dirty="0"/>
              <a:t>Hungry, family disruption, sleep deprived</a:t>
            </a:r>
          </a:p>
          <a:p>
            <a:pPr>
              <a:lnSpc>
                <a:spcPct val="80000"/>
              </a:lnSpc>
            </a:pPr>
            <a:r>
              <a:rPr lang="en-GB" altLang="en-US" sz="2400" dirty="0"/>
              <a:t>Emotional </a:t>
            </a:r>
            <a:r>
              <a:rPr lang="en-GB" altLang="en-US" sz="2400" dirty="0" err="1"/>
              <a:t>dysregulation</a:t>
            </a:r>
            <a:r>
              <a:rPr lang="en-GB" altLang="en-US" sz="2400" dirty="0"/>
              <a:t>, PTSD</a:t>
            </a:r>
          </a:p>
          <a:p>
            <a:pPr>
              <a:lnSpc>
                <a:spcPct val="80000"/>
              </a:lnSpc>
            </a:pPr>
            <a:r>
              <a:rPr lang="en-NZ" altLang="en-US" sz="2400" dirty="0"/>
              <a:t>A different way of learning, </a:t>
            </a:r>
            <a:r>
              <a:rPr lang="en-GB" altLang="en-US" sz="2400" dirty="0"/>
              <a:t>SLD</a:t>
            </a:r>
          </a:p>
          <a:p>
            <a:pPr>
              <a:lnSpc>
                <a:spcPct val="80000"/>
              </a:lnSpc>
            </a:pPr>
            <a:r>
              <a:rPr lang="en-GB" altLang="en-US" sz="2400" dirty="0"/>
              <a:t>Hearing, visual impairment</a:t>
            </a:r>
          </a:p>
          <a:p>
            <a:pPr>
              <a:lnSpc>
                <a:spcPct val="80000"/>
              </a:lnSpc>
            </a:pPr>
            <a:r>
              <a:rPr lang="en-GB" altLang="en-US" sz="2400" dirty="0"/>
              <a:t>ID</a:t>
            </a:r>
          </a:p>
          <a:p>
            <a:pPr>
              <a:lnSpc>
                <a:spcPct val="80000"/>
              </a:lnSpc>
            </a:pPr>
            <a:r>
              <a:rPr lang="en-GB" altLang="en-US" sz="2400" dirty="0"/>
              <a:t>ADHD</a:t>
            </a:r>
          </a:p>
          <a:p>
            <a:pPr>
              <a:lnSpc>
                <a:spcPct val="80000"/>
              </a:lnSpc>
            </a:pPr>
            <a:r>
              <a:rPr lang="en-GB" sz="2400" dirty="0"/>
              <a:t>Disordered attachment</a:t>
            </a:r>
          </a:p>
          <a:p>
            <a:pPr>
              <a:lnSpc>
                <a:spcPct val="80000"/>
              </a:lnSpc>
            </a:pPr>
            <a:r>
              <a:rPr lang="en-GB" sz="2400" dirty="0"/>
              <a:t>FASD, meth-affected</a:t>
            </a:r>
          </a:p>
          <a:p>
            <a:pPr>
              <a:lnSpc>
                <a:spcPct val="80000"/>
              </a:lnSpc>
            </a:pPr>
            <a:r>
              <a:rPr lang="en-GB" sz="2400" dirty="0"/>
              <a:t>Low language only, ESOL</a:t>
            </a:r>
          </a:p>
          <a:p>
            <a:pPr>
              <a:lnSpc>
                <a:spcPct val="80000"/>
              </a:lnSpc>
            </a:pPr>
            <a:r>
              <a:rPr lang="en-GB" sz="2400" dirty="0"/>
              <a:t>TBI</a:t>
            </a:r>
          </a:p>
          <a:p>
            <a:pPr>
              <a:lnSpc>
                <a:spcPct val="80000"/>
              </a:lnSpc>
            </a:pPr>
            <a:r>
              <a:rPr lang="en-GB" sz="2400" dirty="0"/>
              <a:t>Decreased opportunities, low expectations</a:t>
            </a:r>
          </a:p>
          <a:p>
            <a:pPr>
              <a:lnSpc>
                <a:spcPct val="80000"/>
              </a:lnSpc>
            </a:pPr>
            <a:r>
              <a:rPr lang="en-GB" sz="2400" dirty="0"/>
              <a:t>Whānau </a:t>
            </a:r>
            <a:r>
              <a:rPr lang="en-GB" sz="2400" dirty="0" err="1"/>
              <a:t>AoD</a:t>
            </a:r>
            <a:r>
              <a:rPr lang="en-GB" sz="2400" dirty="0"/>
              <a:t>, MH, justice, poverty </a:t>
            </a:r>
            <a:r>
              <a:rPr lang="en-GB" sz="2400" dirty="0" err="1"/>
              <a:t>etc</a:t>
            </a:r>
            <a:endParaRPr lang="en-GB" sz="2400" dirty="0"/>
          </a:p>
          <a:p>
            <a:pPr>
              <a:lnSpc>
                <a:spcPct val="80000"/>
              </a:lnSpc>
            </a:pPr>
            <a:r>
              <a:rPr lang="en-GB" altLang="en-US" sz="2400" dirty="0"/>
              <a:t>DCD, ASD, CAPD, OSA etc </a:t>
            </a:r>
            <a:r>
              <a:rPr lang="en-GB" altLang="en-US" sz="2400" dirty="0" err="1"/>
              <a:t>etc</a:t>
            </a:r>
            <a:r>
              <a:rPr lang="en-GB" altLang="en-US" sz="2400" dirty="0"/>
              <a:t>.</a:t>
            </a:r>
          </a:p>
          <a:p>
            <a:pPr>
              <a:lnSpc>
                <a:spcPct val="80000"/>
              </a:lnSpc>
            </a:pPr>
            <a:endParaRPr lang="en-NZ" sz="2400" dirty="0"/>
          </a:p>
        </p:txBody>
      </p:sp>
      <p:pic>
        <p:nvPicPr>
          <p:cNvPr id="4" name="Picture 4" descr="doi-box-hi-res">
            <a:extLst>
              <a:ext uri="{FF2B5EF4-FFF2-40B4-BE49-F238E27FC236}">
                <a16:creationId xmlns:a16="http://schemas.microsoft.com/office/drawing/2014/main" id="{565F0F8F-F713-4EAA-95E5-71C8D61BE4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652120" y="2281220"/>
            <a:ext cx="3317516" cy="24482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8195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916832"/>
            <a:ext cx="7056784" cy="3672408"/>
          </a:xfrm>
          <a:prstGeom prst="rect">
            <a:avLst/>
          </a:prstGeom>
          <a:noFill/>
          <a:ln>
            <a:noFill/>
          </a:ln>
        </p:spPr>
      </p:pic>
    </p:spTree>
    <p:extLst>
      <p:ext uri="{BB962C8B-B14F-4D97-AF65-F5344CB8AC3E}">
        <p14:creationId xmlns:p14="http://schemas.microsoft.com/office/powerpoint/2010/main" val="2548129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WTS now we are 8 </a:t>
            </a:r>
          </a:p>
        </p:txBody>
      </p:sp>
      <p:sp>
        <p:nvSpPr>
          <p:cNvPr id="3" name="Content Placeholder 2"/>
          <p:cNvSpPr>
            <a:spLocks noGrp="1"/>
          </p:cNvSpPr>
          <p:nvPr>
            <p:ph idx="1"/>
          </p:nvPr>
        </p:nvSpPr>
        <p:spPr/>
        <p:txBody>
          <a:bodyPr>
            <a:normAutofit lnSpcReduction="10000"/>
          </a:bodyPr>
          <a:lstStyle/>
          <a:p>
            <a:r>
              <a:rPr lang="en-NZ" dirty="0"/>
              <a:t>There are many children with unidentified issues who are at an academic disadvantage and ….this is not remediated early </a:t>
            </a:r>
          </a:p>
          <a:p>
            <a:r>
              <a:rPr lang="en-NZ" dirty="0"/>
              <a:t>Earlier identification is possible and perhaps this can improve immediate and/or longer term functioning??</a:t>
            </a:r>
          </a:p>
          <a:p>
            <a:r>
              <a:rPr lang="en-NZ" dirty="0"/>
              <a:t> Is routine early identification at school entry feasible ?  And /or does this need to be an ongoing process….. </a:t>
            </a:r>
          </a:p>
          <a:p>
            <a:endParaRPr lang="en-NZ" dirty="0"/>
          </a:p>
        </p:txBody>
      </p:sp>
    </p:spTree>
    <p:extLst>
      <p:ext uri="{BB962C8B-B14F-4D97-AF65-F5344CB8AC3E}">
        <p14:creationId xmlns:p14="http://schemas.microsoft.com/office/powerpoint/2010/main" val="3809866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932B-F3BE-46ED-BAE2-17612A3E4E66}"/>
              </a:ext>
            </a:extLst>
          </p:cNvPr>
          <p:cNvSpPr>
            <a:spLocks noGrp="1"/>
          </p:cNvSpPr>
          <p:nvPr>
            <p:ph type="title"/>
          </p:nvPr>
        </p:nvSpPr>
        <p:spPr/>
        <p:txBody>
          <a:bodyPr>
            <a:normAutofit fontScale="90000"/>
          </a:bodyPr>
          <a:lstStyle/>
          <a:p>
            <a:r>
              <a:rPr lang="en-NZ" dirty="0"/>
              <a:t>The next step: Neuro/ psychological Profile plus …</a:t>
            </a:r>
          </a:p>
        </p:txBody>
      </p:sp>
      <p:sp>
        <p:nvSpPr>
          <p:cNvPr id="3" name="Content Placeholder 2"/>
          <p:cNvSpPr>
            <a:spLocks noGrp="1"/>
          </p:cNvSpPr>
          <p:nvPr>
            <p:ph idx="1"/>
          </p:nvPr>
        </p:nvSpPr>
        <p:spPr/>
        <p:txBody>
          <a:bodyPr>
            <a:normAutofit lnSpcReduction="10000"/>
          </a:bodyPr>
          <a:lstStyle/>
          <a:p>
            <a:pPr lvl="0"/>
            <a:r>
              <a:rPr lang="en-NZ" sz="2200" dirty="0">
                <a:solidFill>
                  <a:prstClr val="black"/>
                </a:solidFill>
              </a:rPr>
              <a:t>Formal speech and language assessment in the Welcome to School project (WTS) revealed </a:t>
            </a:r>
            <a:r>
              <a:rPr lang="en-NZ" sz="2200" b="1" dirty="0">
                <a:solidFill>
                  <a:prstClr val="black"/>
                </a:solidFill>
              </a:rPr>
              <a:t>26% of children were less than the 1</a:t>
            </a:r>
            <a:r>
              <a:rPr lang="en-NZ" sz="2200" b="1" baseline="30000" dirty="0">
                <a:solidFill>
                  <a:prstClr val="black"/>
                </a:solidFill>
              </a:rPr>
              <a:t>st</a:t>
            </a:r>
            <a:r>
              <a:rPr lang="en-NZ" sz="2200" b="1" dirty="0">
                <a:solidFill>
                  <a:prstClr val="black"/>
                </a:solidFill>
              </a:rPr>
              <a:t> </a:t>
            </a:r>
            <a:r>
              <a:rPr lang="en-NZ" sz="2200" dirty="0">
                <a:solidFill>
                  <a:prstClr val="black"/>
                </a:solidFill>
              </a:rPr>
              <a:t>centile on their core language score, with profiles reflecting predominantly language disadvantage rather than English speakers of another language (ESOL) or an underlying speech disorder.</a:t>
            </a:r>
            <a:r>
              <a:rPr lang="en-NZ" sz="2200" baseline="30000" dirty="0">
                <a:solidFill>
                  <a:prstClr val="black"/>
                </a:solidFill>
              </a:rPr>
              <a:t>1</a:t>
            </a:r>
          </a:p>
          <a:p>
            <a:pPr lvl="0"/>
            <a:r>
              <a:rPr lang="en-NZ" sz="2200" dirty="0">
                <a:solidFill>
                  <a:prstClr val="black"/>
                </a:solidFill>
              </a:rPr>
              <a:t>A simple cognitive screen of verbal and nonverbal intelligence, the KBIT;</a:t>
            </a:r>
            <a:r>
              <a:rPr lang="en-NZ" sz="2200" baseline="30000" dirty="0">
                <a:solidFill>
                  <a:prstClr val="black"/>
                </a:solidFill>
              </a:rPr>
              <a:t> </a:t>
            </a:r>
            <a:r>
              <a:rPr lang="en-NZ" sz="2200" b="1" dirty="0">
                <a:solidFill>
                  <a:prstClr val="black"/>
                </a:solidFill>
              </a:rPr>
              <a:t>suggested 30% of the children require further in-depth evaluation to exclude a significant developmental delay or intellectual disabil</a:t>
            </a:r>
            <a:r>
              <a:rPr lang="en-NZ" sz="2200" dirty="0">
                <a:solidFill>
                  <a:prstClr val="black"/>
                </a:solidFill>
              </a:rPr>
              <a:t>ity.</a:t>
            </a:r>
            <a:r>
              <a:rPr lang="en-NZ" sz="2200" baseline="30000" dirty="0">
                <a:solidFill>
                  <a:prstClr val="black"/>
                </a:solidFill>
              </a:rPr>
              <a:t>2</a:t>
            </a:r>
            <a:r>
              <a:rPr lang="en-NZ" sz="2200" dirty="0">
                <a:solidFill>
                  <a:prstClr val="black"/>
                </a:solidFill>
              </a:rPr>
              <a:t> </a:t>
            </a:r>
          </a:p>
          <a:p>
            <a:pPr lvl="0"/>
            <a:r>
              <a:rPr lang="en-NZ" sz="2200" dirty="0">
                <a:solidFill>
                  <a:srgbClr val="FF0000"/>
                </a:solidFill>
              </a:rPr>
              <a:t>What is going on here ? Can we get services in place ?</a:t>
            </a:r>
          </a:p>
          <a:p>
            <a:pPr lvl="0"/>
            <a:endParaRPr lang="en-NZ" sz="2000" dirty="0">
              <a:solidFill>
                <a:prstClr val="black"/>
              </a:solidFill>
            </a:endParaRPr>
          </a:p>
          <a:p>
            <a:pPr lvl="0"/>
            <a:r>
              <a:rPr lang="en-NZ" sz="1200" dirty="0">
                <a:solidFill>
                  <a:prstClr val="black"/>
                </a:solidFill>
              </a:rPr>
              <a:t>2. Leversha A., Burge A, Nelson M, Kool B, Purdy S. Preliminary Analysis of the Welcome to School </a:t>
            </a:r>
            <a:r>
              <a:rPr lang="en-NZ" sz="1200" dirty="0" err="1">
                <a:solidFill>
                  <a:prstClr val="black"/>
                </a:solidFill>
              </a:rPr>
              <a:t>Followup</a:t>
            </a:r>
            <a:r>
              <a:rPr lang="en-NZ" sz="1200" dirty="0">
                <a:solidFill>
                  <a:prstClr val="black"/>
                </a:solidFill>
              </a:rPr>
              <a:t> Project. 2019.</a:t>
            </a:r>
          </a:p>
          <a:p>
            <a:pPr lvl="0"/>
            <a:r>
              <a:rPr lang="en-NZ" sz="1200" dirty="0">
                <a:solidFill>
                  <a:prstClr val="black"/>
                </a:solidFill>
              </a:rPr>
              <a:t>1.Nelson M. Language in children starting school in Tamaki: The association of linguistic diversity and social disadvantage [Masters]: Auckland; 2018</a:t>
            </a:r>
          </a:p>
          <a:p>
            <a:endParaRPr lang="en-NZ" dirty="0"/>
          </a:p>
        </p:txBody>
      </p:sp>
    </p:spTree>
    <p:extLst>
      <p:ext uri="{BB962C8B-B14F-4D97-AF65-F5344CB8AC3E}">
        <p14:creationId xmlns:p14="http://schemas.microsoft.com/office/powerpoint/2010/main" val="1648341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2A6244-9127-437B-A308-5F10527995AE}"/>
              </a:ext>
            </a:extLst>
          </p:cNvPr>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FF0000"/>
                </a:solidFill>
                <a:effectLst>
                  <a:outerShdw blurRad="38100" dist="38100" dir="2700000" algn="tl">
                    <a:srgbClr val="000000">
                      <a:alpha val="43137"/>
                    </a:srgbClr>
                  </a:outerShdw>
                </a:effectLst>
                <a:latin typeface="+mj-lt"/>
                <a:ea typeface="+mj-ea"/>
                <a:cs typeface="+mj-cs"/>
              </a:defRPr>
            </a:lvl1pPr>
          </a:lstStyle>
          <a:p>
            <a:r>
              <a:rPr lang="en-NZ" dirty="0"/>
              <a:t>Can we Change the Trajectory?</a:t>
            </a:r>
          </a:p>
        </p:txBody>
      </p:sp>
      <p:sp>
        <p:nvSpPr>
          <p:cNvPr id="6" name="Content Placeholder 2">
            <a:extLst>
              <a:ext uri="{FF2B5EF4-FFF2-40B4-BE49-F238E27FC236}">
                <a16:creationId xmlns:a16="http://schemas.microsoft.com/office/drawing/2014/main" id="{091C25B3-D937-4A0A-A41C-F5757410C794}"/>
              </a:ext>
            </a:extLst>
          </p:cNvPr>
          <p:cNvSpPr>
            <a:spLocks noGrp="1"/>
          </p:cNvSpPr>
          <p:nvPr>
            <p:ph idx="1"/>
          </p:nvPr>
        </p:nvSpPr>
        <p:spPr>
          <a:xfrm>
            <a:off x="914400" y="1628800"/>
            <a:ext cx="8229600" cy="4525963"/>
          </a:xfrm>
        </p:spPr>
        <p:txBody>
          <a:bodyPr>
            <a:normAutofit lnSpcReduction="10000"/>
          </a:bodyPr>
          <a:lstStyle/>
          <a:p>
            <a:r>
              <a:rPr lang="en-NZ" dirty="0"/>
              <a:t>A</a:t>
            </a:r>
            <a:r>
              <a:rPr lang="en-NZ" sz="2800" dirty="0"/>
              <a:t>re we setting our kids up to fail?</a:t>
            </a:r>
          </a:p>
          <a:p>
            <a:endParaRPr lang="en-NZ" sz="1600" dirty="0"/>
          </a:p>
          <a:p>
            <a:r>
              <a:rPr lang="en-NZ" sz="2800" dirty="0"/>
              <a:t>Business as Usual is increasing inequity</a:t>
            </a:r>
          </a:p>
          <a:p>
            <a:endParaRPr lang="en-NZ" sz="1600" dirty="0"/>
          </a:p>
          <a:p>
            <a:r>
              <a:rPr lang="en-NZ" sz="2800" dirty="0"/>
              <a:t>Doing nothing is untenable</a:t>
            </a:r>
          </a:p>
          <a:p>
            <a:endParaRPr lang="en-NZ" sz="1600" dirty="0"/>
          </a:p>
          <a:p>
            <a:r>
              <a:rPr lang="en-NZ" sz="2800" dirty="0"/>
              <a:t>Data drive action (but data under-report)</a:t>
            </a:r>
          </a:p>
          <a:p>
            <a:endParaRPr lang="en-NZ" sz="1600" dirty="0"/>
          </a:p>
          <a:p>
            <a:r>
              <a:rPr lang="en-NZ" dirty="0"/>
              <a:t>Aims of the studies: twofold: </a:t>
            </a:r>
          </a:p>
          <a:p>
            <a:pPr lvl="1"/>
            <a:r>
              <a:rPr lang="en-NZ" dirty="0"/>
              <a:t>I</a:t>
            </a:r>
            <a:r>
              <a:rPr lang="en-NZ" sz="2400" dirty="0"/>
              <a:t>ndividual data for clinical intervention</a:t>
            </a:r>
          </a:p>
          <a:p>
            <a:pPr lvl="1"/>
            <a:r>
              <a:rPr lang="en-NZ" dirty="0"/>
              <a:t>Population data for drive system change</a:t>
            </a:r>
            <a:endParaRPr lang="en-NZ" sz="2400" dirty="0"/>
          </a:p>
          <a:p>
            <a:endParaRPr lang="en-NZ" sz="2800" dirty="0"/>
          </a:p>
          <a:p>
            <a:endParaRPr lang="en-NZ" sz="1050" dirty="0"/>
          </a:p>
          <a:p>
            <a:endParaRPr lang="en-NZ" sz="2800" dirty="0"/>
          </a:p>
        </p:txBody>
      </p:sp>
    </p:spTree>
    <p:extLst>
      <p:ext uri="{BB962C8B-B14F-4D97-AF65-F5344CB8AC3E}">
        <p14:creationId xmlns:p14="http://schemas.microsoft.com/office/powerpoint/2010/main" val="3257465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91B0FDEC-F6DE-46EE-AEC4-933777E29F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888863"/>
            <a:ext cx="5026768" cy="4638054"/>
          </a:xfrm>
        </p:spPr>
      </p:pic>
      <p:pic>
        <p:nvPicPr>
          <p:cNvPr id="7" name="Picture 6" descr="A screenshot of a cell phone&#10;&#10;Description automatically generated">
            <a:extLst>
              <a:ext uri="{FF2B5EF4-FFF2-40B4-BE49-F238E27FC236}">
                <a16:creationId xmlns:a16="http://schemas.microsoft.com/office/drawing/2014/main" id="{A1579600-DB2B-4631-B321-B8EB5AA1C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284984"/>
            <a:ext cx="5393161" cy="1800200"/>
          </a:xfrm>
          <a:prstGeom prst="rect">
            <a:avLst/>
          </a:prstGeom>
        </p:spPr>
      </p:pic>
      <p:pic>
        <p:nvPicPr>
          <p:cNvPr id="9" name="Picture 8">
            <a:extLst>
              <a:ext uri="{FF2B5EF4-FFF2-40B4-BE49-F238E27FC236}">
                <a16:creationId xmlns:a16="http://schemas.microsoft.com/office/drawing/2014/main" id="{CB0AD058-4A25-4435-A0A2-CDE137CE12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2240" y="164657"/>
            <a:ext cx="3360240" cy="3229522"/>
          </a:xfrm>
          <a:prstGeom prst="rect">
            <a:avLst/>
          </a:prstGeom>
        </p:spPr>
      </p:pic>
    </p:spTree>
    <p:extLst>
      <p:ext uri="{BB962C8B-B14F-4D97-AF65-F5344CB8AC3E}">
        <p14:creationId xmlns:p14="http://schemas.microsoft.com/office/powerpoint/2010/main" val="2134923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802" y="2622363"/>
            <a:ext cx="2304256" cy="722330"/>
          </a:xfrm>
          <a:prstGeom prst="rect">
            <a:avLst/>
          </a:prstGeom>
        </p:spPr>
      </p:pic>
      <p:pic>
        <p:nvPicPr>
          <p:cNvPr id="26" name="Picture 25"/>
          <p:cNvPicPr>
            <a:picLocks noChangeAspect="1"/>
          </p:cNvPicPr>
          <p:nvPr/>
        </p:nvPicPr>
        <p:blipFill>
          <a:blip r:embed="rId3"/>
          <a:stretch>
            <a:fillRect/>
          </a:stretch>
        </p:blipFill>
        <p:spPr>
          <a:xfrm>
            <a:off x="3851920" y="2204864"/>
            <a:ext cx="1170878" cy="1170878"/>
          </a:xfrm>
          <a:prstGeom prst="rect">
            <a:avLst/>
          </a:prstGeom>
        </p:spPr>
      </p:pic>
      <p:pic>
        <p:nvPicPr>
          <p:cNvPr id="27" name="Picture 26"/>
          <p:cNvPicPr>
            <a:picLocks noChangeAspect="1"/>
          </p:cNvPicPr>
          <p:nvPr/>
        </p:nvPicPr>
        <p:blipFill>
          <a:blip r:embed="rId4"/>
          <a:stretch>
            <a:fillRect/>
          </a:stretch>
        </p:blipFill>
        <p:spPr>
          <a:xfrm>
            <a:off x="5542660" y="2605497"/>
            <a:ext cx="2954094" cy="756061"/>
          </a:xfrm>
          <a:prstGeom prst="rect">
            <a:avLst/>
          </a:prstGeom>
        </p:spPr>
      </p:pic>
      <p:pic>
        <p:nvPicPr>
          <p:cNvPr id="28" name="Picture 27"/>
          <p:cNvPicPr>
            <a:picLocks noChangeAspect="1"/>
          </p:cNvPicPr>
          <p:nvPr/>
        </p:nvPicPr>
        <p:blipFill>
          <a:blip r:embed="rId5"/>
          <a:stretch>
            <a:fillRect/>
          </a:stretch>
        </p:blipFill>
        <p:spPr>
          <a:xfrm>
            <a:off x="3823352" y="716089"/>
            <a:ext cx="1155292" cy="881014"/>
          </a:xfrm>
          <a:prstGeom prst="rect">
            <a:avLst/>
          </a:prstGeom>
        </p:spPr>
      </p:pic>
      <p:pic>
        <p:nvPicPr>
          <p:cNvPr id="29" name="Picture 28"/>
          <p:cNvPicPr>
            <a:picLocks noChangeAspect="1"/>
          </p:cNvPicPr>
          <p:nvPr/>
        </p:nvPicPr>
        <p:blipFill>
          <a:blip r:embed="rId6"/>
          <a:stretch>
            <a:fillRect/>
          </a:stretch>
        </p:blipFill>
        <p:spPr>
          <a:xfrm>
            <a:off x="6287538" y="860056"/>
            <a:ext cx="1913764" cy="1170878"/>
          </a:xfrm>
          <a:prstGeom prst="rect">
            <a:avLst/>
          </a:prstGeom>
        </p:spPr>
      </p:pic>
      <p:pic>
        <p:nvPicPr>
          <p:cNvPr id="2052" name="Picture 4" descr="https://www.aplustrust.org.nz/wp-content/themes/a-trust/assets/aplustrust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7616" y="980728"/>
            <a:ext cx="2120959" cy="8810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17470" y="3789040"/>
            <a:ext cx="6909060" cy="1969770"/>
          </a:xfrm>
          <a:prstGeom prst="rect">
            <a:avLst/>
          </a:prstGeom>
          <a:noFill/>
        </p:spPr>
        <p:txBody>
          <a:bodyPr wrap="square" rtlCol="0">
            <a:spAutoFit/>
          </a:bodyPr>
          <a:lstStyle/>
          <a:p>
            <a:r>
              <a:rPr lang="en-NZ" b="1" dirty="0"/>
              <a:t>Co-investigators</a:t>
            </a:r>
            <a:r>
              <a:rPr lang="en-NZ" dirty="0"/>
              <a:t>: Alison Leversha, Bridget Kool, Moira Nelson, Anna van Meygaarden, Suzanne Purdy, Russell Burt</a:t>
            </a:r>
          </a:p>
          <a:p>
            <a:endParaRPr lang="en-NZ" sz="1000" dirty="0"/>
          </a:p>
          <a:p>
            <a:r>
              <a:rPr lang="en-NZ" b="1" dirty="0"/>
              <a:t>Children and whānau</a:t>
            </a:r>
          </a:p>
          <a:p>
            <a:endParaRPr lang="en-NZ" sz="1000" b="1" dirty="0"/>
          </a:p>
          <a:p>
            <a:r>
              <a:rPr lang="en-NZ" b="1" dirty="0"/>
              <a:t>Teachers, SENCOs and Principals</a:t>
            </a:r>
          </a:p>
          <a:p>
            <a:endParaRPr lang="en-NZ" sz="1000" b="1" dirty="0"/>
          </a:p>
          <a:p>
            <a:r>
              <a:rPr lang="en-NZ" b="1" dirty="0"/>
              <a:t>Manaiakalani COL</a:t>
            </a:r>
          </a:p>
        </p:txBody>
      </p:sp>
      <p:pic>
        <p:nvPicPr>
          <p:cNvPr id="205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6095" y="4381070"/>
            <a:ext cx="2186957" cy="164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60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134633" y="0"/>
            <a:ext cx="9608407" cy="6858000"/>
          </a:xfrm>
          <a:prstGeom prst="rect">
            <a:avLst/>
          </a:prstGeom>
        </p:spPr>
      </p:pic>
    </p:spTree>
    <p:extLst>
      <p:ext uri="{BB962C8B-B14F-4D97-AF65-F5344CB8AC3E}">
        <p14:creationId xmlns:p14="http://schemas.microsoft.com/office/powerpoint/2010/main" val="1500850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4FCD03C-E8D5-48C5-AA6B-97E53B0E7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0648"/>
            <a:ext cx="8590085" cy="5695880"/>
          </a:xfrm>
          <a:prstGeom prst="rect">
            <a:avLst/>
          </a:prstGeom>
        </p:spPr>
      </p:pic>
    </p:spTree>
    <p:extLst>
      <p:ext uri="{BB962C8B-B14F-4D97-AF65-F5344CB8AC3E}">
        <p14:creationId xmlns:p14="http://schemas.microsoft.com/office/powerpoint/2010/main" val="1138517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8"/>
          <p:cNvSpPr>
            <a:spLocks noGrp="1" noChangeArrowheads="1"/>
          </p:cNvSpPr>
          <p:nvPr>
            <p:ph type="title" idx="4294967295"/>
          </p:nvPr>
        </p:nvSpPr>
        <p:spPr>
          <a:xfrm>
            <a:off x="0" y="0"/>
            <a:ext cx="8229600" cy="1417638"/>
          </a:xfrm>
        </p:spPr>
        <p:txBody>
          <a:bodyPr lIns="0" rIns="0" bIns="0"/>
          <a:lstStyle/>
          <a:p>
            <a:pPr eaLnBrk="1" hangingPunct="1"/>
            <a:r>
              <a:rPr lang="en-US" altLang="en-US" sz="5200">
                <a:latin typeface="Albertus Extra Bold"/>
              </a:rPr>
              <a:t> </a:t>
            </a:r>
            <a:endParaRPr lang="en-US" altLang="en-US" u="sng">
              <a:latin typeface="Albertus Extra Bold"/>
            </a:endParaRPr>
          </a:p>
        </p:txBody>
      </p:sp>
      <p:pic>
        <p:nvPicPr>
          <p:cNvPr id="47107" name="Picture 11" descr="do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47108" name="Text Box 14"/>
          <p:cNvSpPr txBox="1">
            <a:spLocks noChangeArrowheads="1"/>
          </p:cNvSpPr>
          <p:nvPr/>
        </p:nvSpPr>
        <p:spPr bwMode="auto">
          <a:xfrm>
            <a:off x="2555875" y="2852738"/>
            <a:ext cx="4608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NZ" altLang="en-US" sz="1800">
              <a:latin typeface="Arial" pitchFamily="34" charset="0"/>
              <a:ea typeface="MS PGothic" pitchFamily="34" charset="-128"/>
            </a:endParaRPr>
          </a:p>
        </p:txBody>
      </p:sp>
      <p:sp>
        <p:nvSpPr>
          <p:cNvPr id="47109" name="Text Box 15"/>
          <p:cNvSpPr txBox="1">
            <a:spLocks noChangeArrowheads="1"/>
          </p:cNvSpPr>
          <p:nvPr/>
        </p:nvSpPr>
        <p:spPr bwMode="auto">
          <a:xfrm>
            <a:off x="1403350" y="1341438"/>
            <a:ext cx="6481763"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5400" u="sng" dirty="0" err="1">
                <a:solidFill>
                  <a:srgbClr val="0C0686"/>
                </a:solidFill>
                <a:latin typeface="Albertus Extra Bold"/>
                <a:ea typeface="MS PGothic" pitchFamily="34" charset="-128"/>
              </a:rPr>
              <a:t>Whakatauki</a:t>
            </a:r>
            <a:endParaRPr lang="en-US" altLang="en-US" sz="5400" u="sng" dirty="0">
              <a:solidFill>
                <a:srgbClr val="0C0686"/>
              </a:solidFill>
              <a:latin typeface="Albertus Extra Bold"/>
              <a:ea typeface="MS PGothic" pitchFamily="34" charset="-128"/>
            </a:endParaRPr>
          </a:p>
          <a:p>
            <a:pPr algn="ctr" eaLnBrk="1" hangingPunct="1">
              <a:spcBef>
                <a:spcPct val="0"/>
              </a:spcBef>
              <a:buFontTx/>
              <a:buNone/>
            </a:pPr>
            <a:endParaRPr lang="en-US" altLang="en-US" sz="1200" dirty="0">
              <a:solidFill>
                <a:srgbClr val="0C0686"/>
              </a:solidFill>
              <a:latin typeface="Albertus Extra Bold"/>
              <a:ea typeface="MS PGothic" pitchFamily="34" charset="-128"/>
            </a:endParaRPr>
          </a:p>
          <a:p>
            <a:pPr algn="ctr" eaLnBrk="1" hangingPunct="1">
              <a:spcBef>
                <a:spcPct val="0"/>
              </a:spcBef>
              <a:buFontTx/>
              <a:buNone/>
            </a:pPr>
            <a:r>
              <a:rPr lang="en-US" altLang="en-US" dirty="0">
                <a:solidFill>
                  <a:srgbClr val="0C0686"/>
                </a:solidFill>
                <a:latin typeface="Albertus Extra Bold"/>
                <a:ea typeface="MS PGothic" pitchFamily="34" charset="-128"/>
              </a:rPr>
              <a:t>E </a:t>
            </a:r>
            <a:r>
              <a:rPr lang="en-US" altLang="en-US" dirty="0" err="1">
                <a:solidFill>
                  <a:srgbClr val="0C0686"/>
                </a:solidFill>
                <a:latin typeface="Albertus Extra Bold"/>
                <a:ea typeface="MS PGothic" pitchFamily="34" charset="-128"/>
              </a:rPr>
              <a:t>hara</a:t>
            </a:r>
            <a:r>
              <a:rPr lang="en-US" altLang="en-US" dirty="0">
                <a:solidFill>
                  <a:srgbClr val="0C0686"/>
                </a:solidFill>
                <a:latin typeface="Albertus Extra Bold"/>
                <a:ea typeface="MS PGothic" pitchFamily="34" charset="-128"/>
              </a:rPr>
              <a:t> </a:t>
            </a:r>
            <a:r>
              <a:rPr lang="en-US" altLang="en-US" dirty="0" err="1">
                <a:solidFill>
                  <a:srgbClr val="0C0686"/>
                </a:solidFill>
                <a:latin typeface="Albertus Extra Bold"/>
                <a:ea typeface="MS PGothic" pitchFamily="34" charset="-128"/>
              </a:rPr>
              <a:t>taku</a:t>
            </a:r>
            <a:r>
              <a:rPr lang="en-US" altLang="en-US" dirty="0">
                <a:solidFill>
                  <a:srgbClr val="0C0686"/>
                </a:solidFill>
                <a:latin typeface="Albertus Extra Bold"/>
                <a:ea typeface="MS PGothic" pitchFamily="34" charset="-128"/>
              </a:rPr>
              <a:t> </a:t>
            </a:r>
            <a:r>
              <a:rPr lang="en-US" altLang="en-US" dirty="0" err="1">
                <a:solidFill>
                  <a:srgbClr val="0C0686"/>
                </a:solidFill>
                <a:latin typeface="Albertus Extra Bold"/>
                <a:ea typeface="MS PGothic" pitchFamily="34" charset="-128"/>
              </a:rPr>
              <a:t>toa</a:t>
            </a:r>
            <a:endParaRPr lang="en-US" altLang="en-US" dirty="0">
              <a:solidFill>
                <a:srgbClr val="0C0686"/>
              </a:solidFill>
              <a:latin typeface="Albertus Extra Bold"/>
              <a:ea typeface="MS PGothic" pitchFamily="34" charset="-128"/>
            </a:endParaRPr>
          </a:p>
          <a:p>
            <a:pPr algn="ctr" eaLnBrk="1" hangingPunct="1">
              <a:spcBef>
                <a:spcPct val="0"/>
              </a:spcBef>
              <a:buFontTx/>
              <a:buNone/>
            </a:pPr>
            <a:r>
              <a:rPr lang="en-US" altLang="en-US" dirty="0">
                <a:solidFill>
                  <a:srgbClr val="0C0686"/>
                </a:solidFill>
                <a:latin typeface="Albertus Extra Bold"/>
                <a:ea typeface="MS PGothic" pitchFamily="34" charset="-128"/>
              </a:rPr>
              <a:t>I </a:t>
            </a:r>
            <a:r>
              <a:rPr lang="en-US" altLang="en-US" dirty="0" err="1">
                <a:solidFill>
                  <a:srgbClr val="0C0686"/>
                </a:solidFill>
                <a:latin typeface="Albertus Extra Bold"/>
                <a:ea typeface="MS PGothic" pitchFamily="34" charset="-128"/>
              </a:rPr>
              <a:t>te</a:t>
            </a:r>
            <a:r>
              <a:rPr lang="en-US" altLang="en-US" dirty="0">
                <a:solidFill>
                  <a:srgbClr val="0C0686"/>
                </a:solidFill>
                <a:latin typeface="Albertus Extra Bold"/>
                <a:ea typeface="MS PGothic" pitchFamily="34" charset="-128"/>
              </a:rPr>
              <a:t> </a:t>
            </a:r>
            <a:r>
              <a:rPr lang="en-US" altLang="en-US" dirty="0" err="1">
                <a:solidFill>
                  <a:srgbClr val="0C0686"/>
                </a:solidFill>
                <a:latin typeface="Albertus Extra Bold"/>
                <a:ea typeface="MS PGothic" pitchFamily="34" charset="-128"/>
              </a:rPr>
              <a:t>toa</a:t>
            </a:r>
            <a:r>
              <a:rPr lang="en-US" altLang="en-US" dirty="0">
                <a:solidFill>
                  <a:srgbClr val="0C0686"/>
                </a:solidFill>
                <a:latin typeface="Albertus Extra Bold"/>
                <a:ea typeface="MS PGothic" pitchFamily="34" charset="-128"/>
              </a:rPr>
              <a:t> </a:t>
            </a:r>
            <a:r>
              <a:rPr lang="en-US" altLang="en-US" dirty="0" err="1">
                <a:solidFill>
                  <a:srgbClr val="0C0686"/>
                </a:solidFill>
                <a:latin typeface="Albertus Extra Bold"/>
                <a:ea typeface="MS PGothic" pitchFamily="34" charset="-128"/>
              </a:rPr>
              <a:t>taku</a:t>
            </a:r>
            <a:r>
              <a:rPr lang="en-US" altLang="en-US" dirty="0">
                <a:solidFill>
                  <a:srgbClr val="0C0686"/>
                </a:solidFill>
                <a:latin typeface="Albertus Extra Bold"/>
                <a:ea typeface="MS PGothic" pitchFamily="34" charset="-128"/>
              </a:rPr>
              <a:t> </a:t>
            </a:r>
            <a:r>
              <a:rPr lang="en-US" altLang="en-US" dirty="0" err="1">
                <a:solidFill>
                  <a:srgbClr val="0C0686"/>
                </a:solidFill>
                <a:latin typeface="Albertus Extra Bold"/>
                <a:ea typeface="MS PGothic" pitchFamily="34" charset="-128"/>
              </a:rPr>
              <a:t>tahi</a:t>
            </a:r>
            <a:endParaRPr lang="en-US" altLang="en-US" dirty="0">
              <a:solidFill>
                <a:srgbClr val="0C0686"/>
              </a:solidFill>
              <a:latin typeface="Albertus Extra Bold"/>
              <a:ea typeface="MS PGothic" pitchFamily="34" charset="-128"/>
            </a:endParaRPr>
          </a:p>
          <a:p>
            <a:pPr algn="ctr" eaLnBrk="1" hangingPunct="1">
              <a:spcBef>
                <a:spcPct val="0"/>
              </a:spcBef>
              <a:buFontTx/>
              <a:buNone/>
            </a:pPr>
            <a:r>
              <a:rPr lang="en-US" altLang="en-US" dirty="0" err="1">
                <a:solidFill>
                  <a:srgbClr val="0C0686"/>
                </a:solidFill>
                <a:latin typeface="Albertus Extra Bold"/>
                <a:ea typeface="MS PGothic" pitchFamily="34" charset="-128"/>
              </a:rPr>
              <a:t>Engari</a:t>
            </a:r>
            <a:r>
              <a:rPr lang="en-US" altLang="en-US" dirty="0">
                <a:solidFill>
                  <a:srgbClr val="0C0686"/>
                </a:solidFill>
                <a:latin typeface="Albertus Extra Bold"/>
                <a:ea typeface="MS PGothic" pitchFamily="34" charset="-128"/>
              </a:rPr>
              <a:t> </a:t>
            </a:r>
            <a:r>
              <a:rPr lang="en-US" altLang="en-US" dirty="0" err="1">
                <a:solidFill>
                  <a:srgbClr val="0C0686"/>
                </a:solidFill>
                <a:latin typeface="Albertus Extra Bold"/>
                <a:ea typeface="MS PGothic" pitchFamily="34" charset="-128"/>
              </a:rPr>
              <a:t>taku</a:t>
            </a:r>
            <a:r>
              <a:rPr lang="en-US" altLang="en-US" dirty="0">
                <a:solidFill>
                  <a:srgbClr val="0C0686"/>
                </a:solidFill>
                <a:latin typeface="Albertus Extra Bold"/>
                <a:ea typeface="MS PGothic" pitchFamily="34" charset="-128"/>
              </a:rPr>
              <a:t> </a:t>
            </a:r>
            <a:r>
              <a:rPr lang="en-US" altLang="en-US" dirty="0" err="1">
                <a:solidFill>
                  <a:srgbClr val="0C0686"/>
                </a:solidFill>
                <a:latin typeface="Albertus Extra Bold"/>
                <a:ea typeface="MS PGothic" pitchFamily="34" charset="-128"/>
              </a:rPr>
              <a:t>toa</a:t>
            </a:r>
            <a:endParaRPr lang="en-US" altLang="en-US" dirty="0">
              <a:solidFill>
                <a:srgbClr val="0C0686"/>
              </a:solidFill>
              <a:latin typeface="Albertus Extra Bold"/>
              <a:ea typeface="MS PGothic" pitchFamily="34" charset="-128"/>
            </a:endParaRPr>
          </a:p>
          <a:p>
            <a:pPr algn="ctr" eaLnBrk="1" hangingPunct="1">
              <a:spcBef>
                <a:spcPct val="0"/>
              </a:spcBef>
              <a:buFontTx/>
              <a:buNone/>
            </a:pPr>
            <a:r>
              <a:rPr lang="en-US" altLang="en-US" dirty="0">
                <a:solidFill>
                  <a:srgbClr val="0C0686"/>
                </a:solidFill>
                <a:latin typeface="Albertus Extra Bold"/>
                <a:ea typeface="MS PGothic" pitchFamily="34" charset="-128"/>
              </a:rPr>
              <a:t>He </a:t>
            </a:r>
            <a:r>
              <a:rPr lang="en-US" altLang="en-US" dirty="0" err="1">
                <a:solidFill>
                  <a:srgbClr val="0C0686"/>
                </a:solidFill>
                <a:latin typeface="Albertus Extra Bold"/>
                <a:ea typeface="MS PGothic" pitchFamily="34" charset="-128"/>
              </a:rPr>
              <a:t>toa</a:t>
            </a:r>
            <a:r>
              <a:rPr lang="en-US" altLang="en-US" dirty="0">
                <a:solidFill>
                  <a:srgbClr val="0C0686"/>
                </a:solidFill>
                <a:latin typeface="Albertus Extra Bold"/>
                <a:ea typeface="MS PGothic" pitchFamily="34" charset="-128"/>
              </a:rPr>
              <a:t> </a:t>
            </a:r>
            <a:r>
              <a:rPr lang="en-US" altLang="en-US" dirty="0" err="1">
                <a:solidFill>
                  <a:srgbClr val="0C0686"/>
                </a:solidFill>
                <a:latin typeface="Albertus Extra Bold"/>
                <a:ea typeface="MS PGothic" pitchFamily="34" charset="-128"/>
              </a:rPr>
              <a:t>taki</a:t>
            </a:r>
            <a:r>
              <a:rPr lang="en-US" altLang="en-US" dirty="0">
                <a:solidFill>
                  <a:srgbClr val="0C0686"/>
                </a:solidFill>
                <a:latin typeface="Albertus Extra Bold"/>
                <a:ea typeface="MS PGothic" pitchFamily="34" charset="-128"/>
              </a:rPr>
              <a:t> </a:t>
            </a:r>
            <a:r>
              <a:rPr lang="en-US" altLang="en-US" dirty="0" err="1">
                <a:solidFill>
                  <a:srgbClr val="0C0686"/>
                </a:solidFill>
                <a:latin typeface="Albertus Extra Bold"/>
                <a:ea typeface="MS PGothic" pitchFamily="34" charset="-128"/>
              </a:rPr>
              <a:t>tini</a:t>
            </a:r>
            <a:endParaRPr lang="en-US" altLang="en-US" dirty="0">
              <a:solidFill>
                <a:srgbClr val="0C0686"/>
              </a:solidFill>
              <a:latin typeface="Albertus Extra Bold"/>
              <a:ea typeface="MS PGothic" pitchFamily="34" charset="-128"/>
            </a:endParaRPr>
          </a:p>
          <a:p>
            <a:pPr algn="ctr" eaLnBrk="1" hangingPunct="1">
              <a:spcBef>
                <a:spcPct val="0"/>
              </a:spcBef>
              <a:buFontTx/>
              <a:buNone/>
            </a:pPr>
            <a:endParaRPr lang="en-US" altLang="en-US" sz="1100" dirty="0">
              <a:solidFill>
                <a:srgbClr val="0C0686"/>
              </a:solidFill>
              <a:latin typeface="Albertus Extra Bold"/>
              <a:ea typeface="MS PGothic" pitchFamily="34" charset="-128"/>
            </a:endParaRPr>
          </a:p>
          <a:p>
            <a:pPr algn="ctr" eaLnBrk="1" hangingPunct="1">
              <a:spcBef>
                <a:spcPct val="0"/>
              </a:spcBef>
              <a:buFontTx/>
              <a:buNone/>
            </a:pPr>
            <a:endParaRPr lang="en-US" altLang="en-US" sz="1100" dirty="0">
              <a:solidFill>
                <a:srgbClr val="0C0686"/>
              </a:solidFill>
              <a:latin typeface="Albertus Extra Bold"/>
              <a:ea typeface="MS PGothic" pitchFamily="34" charset="-128"/>
            </a:endParaRPr>
          </a:p>
          <a:p>
            <a:pPr algn="ctr" eaLnBrk="1" hangingPunct="1">
              <a:spcBef>
                <a:spcPct val="0"/>
              </a:spcBef>
              <a:buFontTx/>
              <a:buNone/>
            </a:pPr>
            <a:endParaRPr lang="en-US" altLang="en-US" sz="1100" dirty="0">
              <a:solidFill>
                <a:srgbClr val="0C0686"/>
              </a:solidFill>
              <a:latin typeface="Albertus Extra Bold"/>
              <a:ea typeface="MS PGothic" pitchFamily="34" charset="-128"/>
            </a:endParaRPr>
          </a:p>
          <a:p>
            <a:pPr algn="ctr" eaLnBrk="1" hangingPunct="1">
              <a:spcBef>
                <a:spcPct val="0"/>
              </a:spcBef>
              <a:buFontTx/>
              <a:buNone/>
            </a:pPr>
            <a:r>
              <a:rPr lang="en-US" altLang="en-US" sz="2800" i="1" dirty="0">
                <a:solidFill>
                  <a:srgbClr val="0C0686"/>
                </a:solidFill>
                <a:latin typeface="Albertus Extra Bold"/>
                <a:ea typeface="MS PGothic" pitchFamily="34" charset="-128"/>
              </a:rPr>
              <a:t>Our strength is not ours alone, </a:t>
            </a:r>
          </a:p>
          <a:p>
            <a:pPr algn="ctr" eaLnBrk="1" hangingPunct="1">
              <a:spcBef>
                <a:spcPct val="0"/>
              </a:spcBef>
              <a:buFontTx/>
              <a:buNone/>
            </a:pPr>
            <a:r>
              <a:rPr lang="en-US" altLang="en-US" sz="2800" i="1" dirty="0">
                <a:solidFill>
                  <a:srgbClr val="0C0686"/>
                </a:solidFill>
                <a:latin typeface="Albertus Extra Bold"/>
                <a:ea typeface="MS PGothic" pitchFamily="34" charset="-128"/>
              </a:rPr>
              <a:t>but that of our community</a:t>
            </a:r>
          </a:p>
          <a:p>
            <a:pPr algn="ctr" eaLnBrk="1" hangingPunct="1">
              <a:spcBef>
                <a:spcPct val="0"/>
              </a:spcBef>
              <a:buFontTx/>
              <a:buNone/>
            </a:pPr>
            <a:endParaRPr lang="en-US" altLang="en-US" sz="1100" i="1" dirty="0">
              <a:solidFill>
                <a:srgbClr val="0C0686"/>
              </a:solidFill>
              <a:latin typeface="Albertus Extra Bold"/>
              <a:ea typeface="MS PGothic" pitchFamily="34" charset="-128"/>
            </a:endParaRPr>
          </a:p>
        </p:txBody>
      </p:sp>
    </p:spTree>
    <p:extLst>
      <p:ext uri="{BB962C8B-B14F-4D97-AF65-F5344CB8AC3E}">
        <p14:creationId xmlns:p14="http://schemas.microsoft.com/office/powerpoint/2010/main" val="975094331"/>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WTS Tamariki</a:t>
            </a:r>
          </a:p>
        </p:txBody>
      </p:sp>
      <p:sp>
        <p:nvSpPr>
          <p:cNvPr id="3" name="Content Placeholder 2"/>
          <p:cNvSpPr>
            <a:spLocks noGrp="1"/>
          </p:cNvSpPr>
          <p:nvPr>
            <p:ph sz="quarter" idx="4294967295"/>
          </p:nvPr>
        </p:nvSpPr>
        <p:spPr>
          <a:xfrm>
            <a:off x="1412965" y="1776547"/>
            <a:ext cx="6799217" cy="3840481"/>
          </a:xfrm>
          <a:prstGeom prst="rect">
            <a:avLst/>
          </a:prstGeom>
        </p:spPr>
        <p:txBody>
          <a:bodyPr>
            <a:noAutofit/>
          </a:bodyPr>
          <a:lstStyle/>
          <a:p>
            <a:pPr marL="0" indent="0">
              <a:buNone/>
            </a:pPr>
            <a:r>
              <a:rPr lang="en-US" sz="2400" b="1" dirty="0"/>
              <a:t>Participants</a:t>
            </a:r>
            <a:r>
              <a:rPr lang="en-US" sz="2400" dirty="0"/>
              <a:t>: 122</a:t>
            </a:r>
          </a:p>
          <a:p>
            <a:pPr marL="0" indent="0">
              <a:buNone/>
            </a:pPr>
            <a:r>
              <a:rPr lang="en-NZ" sz="2400" dirty="0"/>
              <a:t>  25% Māori</a:t>
            </a:r>
          </a:p>
          <a:p>
            <a:pPr marL="0" indent="0">
              <a:buNone/>
            </a:pPr>
            <a:r>
              <a:rPr lang="en-NZ" sz="2400" dirty="0"/>
              <a:t>  27% Tongan</a:t>
            </a:r>
          </a:p>
          <a:p>
            <a:pPr marL="0" indent="0">
              <a:buNone/>
            </a:pPr>
            <a:r>
              <a:rPr lang="en-NZ" sz="2400" dirty="0"/>
              <a:t>  19% Samoan</a:t>
            </a:r>
          </a:p>
          <a:p>
            <a:pPr marL="0" indent="0">
              <a:buNone/>
            </a:pPr>
            <a:r>
              <a:rPr lang="en-NZ" sz="2400" dirty="0"/>
              <a:t>  13% CI Māori</a:t>
            </a:r>
          </a:p>
          <a:p>
            <a:pPr marL="0" indent="0">
              <a:buNone/>
            </a:pPr>
            <a:r>
              <a:rPr lang="en-NZ" sz="2400" dirty="0"/>
              <a:t>  16% </a:t>
            </a:r>
            <a:r>
              <a:rPr lang="en-NZ" sz="2400" dirty="0" err="1"/>
              <a:t>Ot</a:t>
            </a:r>
            <a:r>
              <a:rPr lang="en-US" sz="2400" dirty="0"/>
              <a:t>her</a:t>
            </a:r>
          </a:p>
          <a:p>
            <a:pPr marL="0" indent="0">
              <a:buNone/>
            </a:pPr>
            <a:endParaRPr lang="en-US" sz="1600" dirty="0"/>
          </a:p>
          <a:p>
            <a:pPr marL="0" indent="0">
              <a:buNone/>
            </a:pPr>
            <a:r>
              <a:rPr lang="en-US" sz="2400" b="1" dirty="0"/>
              <a:t>Consent rate: 90%</a:t>
            </a:r>
          </a:p>
          <a:p>
            <a:pPr marL="0" indent="0">
              <a:buNone/>
            </a:pPr>
            <a:r>
              <a:rPr lang="en-US" sz="2400" b="1" dirty="0"/>
              <a:t>Participation rate: ~50%</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916832"/>
            <a:ext cx="3718989" cy="278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476672"/>
            <a:ext cx="8064896" cy="5198183"/>
          </a:xfrm>
        </p:spPr>
      </p:pic>
      <p:sp>
        <p:nvSpPr>
          <p:cNvPr id="5" name="Rectangle 4"/>
          <p:cNvSpPr/>
          <p:nvPr/>
        </p:nvSpPr>
        <p:spPr>
          <a:xfrm>
            <a:off x="968755" y="476672"/>
            <a:ext cx="4896544"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descr="media/image3.jpeg">
            <a:extLst>
              <a:ext uri="{FF2B5EF4-FFF2-40B4-BE49-F238E27FC236}">
                <a16:creationId xmlns:a16="http://schemas.microsoft.com/office/drawing/2014/main" id="{66189920-389C-45DB-9F37-888EB9C0EA8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3840" y="1412776"/>
            <a:ext cx="1332656" cy="802378"/>
          </a:xfrm>
          <a:prstGeom prst="rect">
            <a:avLst/>
          </a:prstGeom>
          <a:noFill/>
          <a:ln>
            <a:noFill/>
          </a:ln>
        </p:spPr>
      </p:pic>
    </p:spTree>
    <p:extLst>
      <p:ext uri="{BB962C8B-B14F-4D97-AF65-F5344CB8AC3E}">
        <p14:creationId xmlns:p14="http://schemas.microsoft.com/office/powerpoint/2010/main" val="148967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a:bodyPr>
          <a:lstStyle/>
          <a:p>
            <a:r>
              <a:rPr lang="en-NZ" sz="3600" dirty="0"/>
              <a:t>Deprivation and Language</a:t>
            </a: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810036" y="1145615"/>
            <a:ext cx="5688632" cy="456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555776" y="2796991"/>
            <a:ext cx="4824536"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98668" y="2566158"/>
            <a:ext cx="1008274" cy="461665"/>
          </a:xfrm>
          <a:prstGeom prst="rect">
            <a:avLst/>
          </a:prstGeom>
          <a:noFill/>
        </p:spPr>
        <p:txBody>
          <a:bodyPr wrap="square" rtlCol="0">
            <a:spAutoFit/>
          </a:bodyPr>
          <a:lstStyle/>
          <a:p>
            <a:r>
              <a:rPr lang="en-NZ" sz="2400" b="1" dirty="0"/>
              <a:t>50</a:t>
            </a:r>
            <a:r>
              <a:rPr lang="en-NZ" sz="2400" b="1" baseline="30000" dirty="0"/>
              <a:t>th</a:t>
            </a:r>
            <a:r>
              <a:rPr lang="en-NZ" sz="2400" b="1" dirty="0"/>
              <a:t> c</a:t>
            </a:r>
          </a:p>
        </p:txBody>
      </p:sp>
    </p:spTree>
    <p:extLst>
      <p:ext uri="{BB962C8B-B14F-4D97-AF65-F5344CB8AC3E}">
        <p14:creationId xmlns:p14="http://schemas.microsoft.com/office/powerpoint/2010/main" val="218061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48693" t="44631" r="24384" b="15763"/>
          <a:stretch/>
        </p:blipFill>
        <p:spPr bwMode="auto">
          <a:xfrm>
            <a:off x="1475657" y="1206841"/>
            <a:ext cx="6120679" cy="4464496"/>
          </a:xfrm>
          <a:prstGeom prst="rect">
            <a:avLst/>
          </a:prstGeom>
          <a:ln>
            <a:solidFill>
              <a:schemeClr val="bg1"/>
            </a:solidFill>
          </a:ln>
          <a:extLst>
            <a:ext uri="{53640926-AAD7-44D8-BBD7-CCE9431645EC}">
              <a14:shadowObscured xmlns:a14="http://schemas.microsoft.com/office/drawing/2010/main"/>
            </a:ext>
          </a:extLst>
        </p:spPr>
      </p:pic>
      <p:pic>
        <p:nvPicPr>
          <p:cNvPr id="3" name="Picture 2"/>
          <p:cNvPicPr/>
          <p:nvPr/>
        </p:nvPicPr>
        <p:blipFill rotWithShape="1">
          <a:blip r:embed="rId4">
            <a:extLst>
              <a:ext uri="{28A0092B-C50C-407E-A947-70E740481C1C}">
                <a14:useLocalDpi xmlns:a14="http://schemas.microsoft.com/office/drawing/2010/main" val="0"/>
              </a:ext>
            </a:extLst>
          </a:blip>
          <a:srcRect l="10470" t="29261" r="60448" b="29064"/>
          <a:stretch/>
        </p:blipFill>
        <p:spPr bwMode="auto">
          <a:xfrm>
            <a:off x="3311859" y="1669890"/>
            <a:ext cx="3312368" cy="4032448"/>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6372200" y="1484784"/>
            <a:ext cx="1080120" cy="3888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p:cNvSpPr txBox="1"/>
          <p:nvPr/>
        </p:nvSpPr>
        <p:spPr>
          <a:xfrm>
            <a:off x="2339752" y="1258298"/>
            <a:ext cx="2952328" cy="369332"/>
          </a:xfrm>
          <a:prstGeom prst="rect">
            <a:avLst/>
          </a:prstGeom>
          <a:solidFill>
            <a:schemeClr val="bg1"/>
          </a:solidFill>
        </p:spPr>
        <p:txBody>
          <a:bodyPr wrap="square" rtlCol="0">
            <a:spAutoFit/>
          </a:bodyPr>
          <a:lstStyle/>
          <a:p>
            <a:r>
              <a:rPr lang="en-NZ" b="1" dirty="0"/>
              <a:t>Victoria</a:t>
            </a:r>
          </a:p>
        </p:txBody>
      </p:sp>
      <p:sp>
        <p:nvSpPr>
          <p:cNvPr id="7" name="Rectangle 6"/>
          <p:cNvSpPr/>
          <p:nvPr/>
        </p:nvSpPr>
        <p:spPr>
          <a:xfrm>
            <a:off x="3275856" y="1484784"/>
            <a:ext cx="216024" cy="3528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3491880" y="1484784"/>
            <a:ext cx="309634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a:off x="4373979" y="1274849"/>
            <a:ext cx="1080120" cy="400110"/>
          </a:xfrm>
          <a:prstGeom prst="rect">
            <a:avLst/>
          </a:prstGeom>
          <a:noFill/>
        </p:spPr>
        <p:txBody>
          <a:bodyPr wrap="square" rtlCol="0">
            <a:spAutoFit/>
          </a:bodyPr>
          <a:lstStyle/>
          <a:p>
            <a:pPr algn="ctr"/>
            <a:r>
              <a:rPr lang="en-NZ" sz="2000" b="1" dirty="0">
                <a:solidFill>
                  <a:srgbClr val="FF0000"/>
                </a:solidFill>
              </a:rPr>
              <a:t>WTS</a:t>
            </a:r>
          </a:p>
        </p:txBody>
      </p:sp>
      <p:sp>
        <p:nvSpPr>
          <p:cNvPr id="9" name="Rectangle 8"/>
          <p:cNvSpPr/>
          <p:nvPr/>
        </p:nvSpPr>
        <p:spPr>
          <a:xfrm>
            <a:off x="1835696" y="5013175"/>
            <a:ext cx="5760640" cy="648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5184067" y="1424010"/>
            <a:ext cx="2376263" cy="1463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2" name="Straight Connector 11"/>
          <p:cNvCxnSpPr/>
          <p:nvPr/>
        </p:nvCxnSpPr>
        <p:spPr>
          <a:xfrm>
            <a:off x="3131840" y="3248980"/>
            <a:ext cx="3348371"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39752" y="3256578"/>
            <a:ext cx="211832"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660230" y="2995454"/>
            <a:ext cx="1008274" cy="461665"/>
          </a:xfrm>
          <a:prstGeom prst="rect">
            <a:avLst/>
          </a:prstGeom>
          <a:noFill/>
        </p:spPr>
        <p:txBody>
          <a:bodyPr wrap="square" rtlCol="0">
            <a:spAutoFit/>
          </a:bodyPr>
          <a:lstStyle/>
          <a:p>
            <a:r>
              <a:rPr lang="en-NZ" sz="2400" b="1" dirty="0"/>
              <a:t>50</a:t>
            </a:r>
            <a:r>
              <a:rPr lang="en-NZ" sz="2400" b="1" baseline="30000" dirty="0"/>
              <a:t>th</a:t>
            </a:r>
            <a:r>
              <a:rPr lang="en-NZ" sz="2400" b="1" dirty="0"/>
              <a:t> c</a:t>
            </a:r>
          </a:p>
        </p:txBody>
      </p:sp>
      <p:sp>
        <p:nvSpPr>
          <p:cNvPr id="21" name="TextBox 20"/>
          <p:cNvSpPr txBox="1"/>
          <p:nvPr/>
        </p:nvSpPr>
        <p:spPr>
          <a:xfrm>
            <a:off x="460375" y="404664"/>
            <a:ext cx="8224465" cy="646331"/>
          </a:xfrm>
          <a:prstGeom prst="rect">
            <a:avLst/>
          </a:prstGeom>
          <a:noFill/>
        </p:spPr>
        <p:txBody>
          <a:bodyPr wrap="square" rtlCol="0">
            <a:spAutoFit/>
          </a:bodyPr>
          <a:lstStyle/>
          <a:p>
            <a:pPr algn="ctr"/>
            <a:r>
              <a:rPr lang="en-NZ" sz="3600" b="1" dirty="0">
                <a:solidFill>
                  <a:srgbClr val="FF0000"/>
                </a:solidFill>
                <a:effectLst>
                  <a:outerShdw blurRad="38100" dist="38100" dir="2700000" algn="tl">
                    <a:srgbClr val="000000">
                      <a:alpha val="43137"/>
                    </a:srgbClr>
                  </a:outerShdw>
                </a:effectLst>
                <a:latin typeface="+mj-lt"/>
              </a:rPr>
              <a:t>Core Language Score</a:t>
            </a:r>
          </a:p>
        </p:txBody>
      </p:sp>
    </p:spTree>
    <p:extLst>
      <p:ext uri="{BB962C8B-B14F-4D97-AF65-F5344CB8AC3E}">
        <p14:creationId xmlns:p14="http://schemas.microsoft.com/office/powerpoint/2010/main" val="61003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WTS Conclusions</a:t>
            </a:r>
          </a:p>
        </p:txBody>
      </p:sp>
      <p:sp>
        <p:nvSpPr>
          <p:cNvPr id="3" name="Content Placeholder 2"/>
          <p:cNvSpPr>
            <a:spLocks noGrp="1"/>
          </p:cNvSpPr>
          <p:nvPr>
            <p:ph idx="1"/>
          </p:nvPr>
        </p:nvSpPr>
        <p:spPr/>
        <p:txBody>
          <a:bodyPr>
            <a:normAutofit lnSpcReduction="10000"/>
          </a:bodyPr>
          <a:lstStyle/>
          <a:p>
            <a:r>
              <a:rPr lang="en-NZ" sz="2800" dirty="0"/>
              <a:t>Multiple languages, rich culture</a:t>
            </a:r>
          </a:p>
          <a:p>
            <a:r>
              <a:rPr lang="en-NZ" sz="2800" dirty="0"/>
              <a:t>High aspirations</a:t>
            </a:r>
          </a:p>
          <a:p>
            <a:r>
              <a:rPr lang="en-NZ" sz="2800" dirty="0"/>
              <a:t>High developmental, behavioural and social needs</a:t>
            </a:r>
          </a:p>
          <a:p>
            <a:pPr lvl="1"/>
            <a:r>
              <a:rPr lang="en-NZ" sz="2400" dirty="0"/>
              <a:t>Not previously identified</a:t>
            </a:r>
          </a:p>
          <a:p>
            <a:pPr lvl="1"/>
            <a:r>
              <a:rPr lang="en-NZ" sz="2400" dirty="0"/>
              <a:t>Community norms</a:t>
            </a:r>
          </a:p>
          <a:p>
            <a:pPr lvl="1"/>
            <a:r>
              <a:rPr lang="en-NZ" sz="2400" dirty="0"/>
              <a:t>High levels of disadvantage</a:t>
            </a:r>
          </a:p>
          <a:p>
            <a:pPr lvl="1"/>
            <a:r>
              <a:rPr lang="en-NZ" sz="2400" dirty="0"/>
              <a:t>Intergenerational disadvantage</a:t>
            </a:r>
          </a:p>
          <a:p>
            <a:pPr lvl="1"/>
            <a:endParaRPr lang="en-NZ" sz="1050" dirty="0"/>
          </a:p>
          <a:p>
            <a:r>
              <a:rPr lang="en-NZ" sz="2800" dirty="0"/>
              <a:t>Our current health, education and social service delivery models are not meeting the needs of this community</a:t>
            </a:r>
          </a:p>
          <a:p>
            <a:endParaRPr lang="en-NZ" sz="1050" dirty="0"/>
          </a:p>
          <a:p>
            <a:endParaRPr lang="en-NZ" sz="1050" dirty="0"/>
          </a:p>
          <a:p>
            <a:endParaRPr lang="en-NZ" sz="2800" dirty="0"/>
          </a:p>
        </p:txBody>
      </p:sp>
    </p:spTree>
    <p:extLst>
      <p:ext uri="{BB962C8B-B14F-4D97-AF65-F5344CB8AC3E}">
        <p14:creationId xmlns:p14="http://schemas.microsoft.com/office/powerpoint/2010/main" val="3276084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14B2D-7B8B-468C-B62C-700233F0CDD3}"/>
              </a:ext>
            </a:extLst>
          </p:cNvPr>
          <p:cNvSpPr>
            <a:spLocks noGrp="1"/>
          </p:cNvSpPr>
          <p:nvPr>
            <p:ph type="title"/>
          </p:nvPr>
        </p:nvSpPr>
        <p:spPr/>
        <p:txBody>
          <a:bodyPr/>
          <a:lstStyle/>
          <a:p>
            <a:r>
              <a:rPr lang="en-NZ" dirty="0"/>
              <a:t>Welcome to School FU</a:t>
            </a:r>
          </a:p>
        </p:txBody>
      </p:sp>
      <p:sp>
        <p:nvSpPr>
          <p:cNvPr id="3" name="Content Placeholder 2">
            <a:extLst>
              <a:ext uri="{FF2B5EF4-FFF2-40B4-BE49-F238E27FC236}">
                <a16:creationId xmlns:a16="http://schemas.microsoft.com/office/drawing/2014/main" id="{5DA75076-2733-47BA-9F35-6EBDAB0BC6C1}"/>
              </a:ext>
            </a:extLst>
          </p:cNvPr>
          <p:cNvSpPr>
            <a:spLocks noGrp="1"/>
          </p:cNvSpPr>
          <p:nvPr>
            <p:ph idx="1"/>
          </p:nvPr>
        </p:nvSpPr>
        <p:spPr/>
        <p:txBody>
          <a:bodyPr>
            <a:normAutofit/>
          </a:bodyPr>
          <a:lstStyle/>
          <a:p>
            <a:r>
              <a:rPr lang="en-NZ" sz="2800" dirty="0"/>
              <a:t>Health</a:t>
            </a:r>
          </a:p>
          <a:p>
            <a:r>
              <a:rPr lang="en-NZ" sz="2800" dirty="0"/>
              <a:t>Communication</a:t>
            </a:r>
          </a:p>
          <a:p>
            <a:r>
              <a:rPr lang="en-NZ" sz="2800" dirty="0"/>
              <a:t>Verbal and nonverbal intelligence, working memory</a:t>
            </a:r>
          </a:p>
          <a:p>
            <a:r>
              <a:rPr lang="en-NZ" sz="2800" dirty="0"/>
              <a:t>Formal vision assessment</a:t>
            </a:r>
          </a:p>
          <a:p>
            <a:r>
              <a:rPr lang="en-NZ" sz="2800" dirty="0"/>
              <a:t>Formal ear check and hearing screen</a:t>
            </a:r>
          </a:p>
          <a:p>
            <a:r>
              <a:rPr lang="en-NZ" sz="2800" dirty="0"/>
              <a:t>Adverse Childhood Experiences (ACEs)</a:t>
            </a:r>
          </a:p>
          <a:p>
            <a:r>
              <a:rPr lang="en-NZ" sz="2800" dirty="0"/>
              <a:t>Interventions</a:t>
            </a:r>
          </a:p>
        </p:txBody>
      </p:sp>
    </p:spTree>
    <p:extLst>
      <p:ext uri="{BB962C8B-B14F-4D97-AF65-F5344CB8AC3E}">
        <p14:creationId xmlns:p14="http://schemas.microsoft.com/office/powerpoint/2010/main" val="3275788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636A-88DB-4F38-BF82-284B08530126}"/>
              </a:ext>
            </a:extLst>
          </p:cNvPr>
          <p:cNvSpPr>
            <a:spLocks noGrp="1"/>
          </p:cNvSpPr>
          <p:nvPr>
            <p:ph type="title"/>
          </p:nvPr>
        </p:nvSpPr>
        <p:spPr/>
        <p:txBody>
          <a:bodyPr/>
          <a:lstStyle/>
          <a:p>
            <a:r>
              <a:rPr lang="en-NZ" dirty="0"/>
              <a:t>WTS:FU</a:t>
            </a:r>
          </a:p>
        </p:txBody>
      </p:sp>
      <p:sp>
        <p:nvSpPr>
          <p:cNvPr id="4" name="Content Placeholder 3">
            <a:extLst>
              <a:ext uri="{FF2B5EF4-FFF2-40B4-BE49-F238E27FC236}">
                <a16:creationId xmlns:a16="http://schemas.microsoft.com/office/drawing/2014/main" id="{5AC23C57-E580-4A5E-8619-A0FFE6DEC09A}"/>
              </a:ext>
            </a:extLst>
          </p:cNvPr>
          <p:cNvSpPr>
            <a:spLocks noGrp="1"/>
          </p:cNvSpPr>
          <p:nvPr>
            <p:ph sz="half" idx="2"/>
          </p:nvPr>
        </p:nvSpPr>
        <p:spPr/>
        <p:txBody>
          <a:bodyPr/>
          <a:lstStyle/>
          <a:p>
            <a:endParaRPr lang="en-NZ" dirty="0"/>
          </a:p>
        </p:txBody>
      </p:sp>
      <p:pic>
        <p:nvPicPr>
          <p:cNvPr id="5" name="Content Placeholder 4" descr="Screen Clipping"/>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51520" y="1484784"/>
            <a:ext cx="8666475" cy="4133625"/>
          </a:xfrm>
        </p:spPr>
      </p:pic>
    </p:spTree>
    <p:extLst>
      <p:ext uri="{BB962C8B-B14F-4D97-AF65-F5344CB8AC3E}">
        <p14:creationId xmlns:p14="http://schemas.microsoft.com/office/powerpoint/2010/main" val="3066612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3894</TotalTime>
  <Words>1711</Words>
  <Application>Microsoft Office PowerPoint</Application>
  <PresentationFormat>On-screen Show (4:3)</PresentationFormat>
  <Paragraphs>182</Paragraphs>
  <Slides>21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Albertus Extra Bold</vt:lpstr>
      <vt:lpstr>Arial</vt:lpstr>
      <vt:lpstr>Calibri</vt:lpstr>
      <vt:lpstr>Office Theme</vt:lpstr>
      <vt:lpstr>Welcome to School</vt:lpstr>
      <vt:lpstr>PowerPoint Presentation</vt:lpstr>
      <vt:lpstr>WTS Tamariki</vt:lpstr>
      <vt:lpstr>PowerPoint Presentation</vt:lpstr>
      <vt:lpstr>Deprivation and Language</vt:lpstr>
      <vt:lpstr>PowerPoint Presentation</vt:lpstr>
      <vt:lpstr>WTS Conclusions</vt:lpstr>
      <vt:lpstr>Welcome to School FU</vt:lpstr>
      <vt:lpstr>WTS:FU</vt:lpstr>
      <vt:lpstr>Change in Language</vt:lpstr>
      <vt:lpstr>Parental ACEs</vt:lpstr>
      <vt:lpstr>PowerPoint Presentation</vt:lpstr>
      <vt:lpstr>?Difficulty</vt:lpstr>
      <vt:lpstr>PowerPoint Presentation</vt:lpstr>
      <vt:lpstr>WTS now we are 8 </vt:lpstr>
      <vt:lpstr>The next step: Neuro/ psychological Profile plus …</vt:lpstr>
      <vt:lpstr>PowerPoint Presentation</vt:lpstr>
      <vt:lpstr>PowerPoint Presentation</vt:lpstr>
      <vt:lpstr>PowerPoint Presentation</vt:lpstr>
      <vt:lpstr>PowerPoint Presentation</vt:lpstr>
      <vt:lpstr> </vt:lpstr>
    </vt:vector>
  </TitlesOfParts>
  <Company>healthAlliance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School</dc:title>
  <dc:creator>Alison Leversha (ADHB)</dc:creator>
  <cp:lastModifiedBy>Hiran Thabrew</cp:lastModifiedBy>
  <cp:revision>225</cp:revision>
  <cp:lastPrinted>2017-11-20T21:57:23Z</cp:lastPrinted>
  <dcterms:created xsi:type="dcterms:W3CDTF">2016-09-07T23:50:39Z</dcterms:created>
  <dcterms:modified xsi:type="dcterms:W3CDTF">2020-03-18T23:26:15Z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