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handoutMasterIdLst>
    <p:handoutMasterId r:id="rId26"/>
  </p:handoutMasterIdLst>
  <p:sldIdLst>
    <p:sldId id="384" r:id="rId2"/>
    <p:sldId id="806" r:id="rId3"/>
    <p:sldId id="904" r:id="rId4"/>
    <p:sldId id="917" r:id="rId5"/>
    <p:sldId id="940" r:id="rId6"/>
    <p:sldId id="959" r:id="rId7"/>
    <p:sldId id="960" r:id="rId8"/>
    <p:sldId id="283" r:id="rId9"/>
    <p:sldId id="277" r:id="rId10"/>
    <p:sldId id="969" r:id="rId11"/>
    <p:sldId id="944" r:id="rId12"/>
    <p:sldId id="939" r:id="rId13"/>
    <p:sldId id="928" r:id="rId14"/>
    <p:sldId id="927" r:id="rId15"/>
    <p:sldId id="971" r:id="rId16"/>
    <p:sldId id="951" r:id="rId17"/>
    <p:sldId id="952" r:id="rId18"/>
    <p:sldId id="953" r:id="rId19"/>
    <p:sldId id="954" r:id="rId20"/>
    <p:sldId id="955" r:id="rId21"/>
    <p:sldId id="963" r:id="rId22"/>
    <p:sldId id="920" r:id="rId23"/>
    <p:sldId id="354"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85C2"/>
    <a:srgbClr val="0042C2"/>
    <a:srgbClr val="00CCF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77"/>
    <p:restoredTop sz="75074"/>
  </p:normalViewPr>
  <p:slideViewPr>
    <p:cSldViewPr snapToGrid="0" snapToObjects="1">
      <p:cViewPr varScale="1">
        <p:scale>
          <a:sx n="82" d="100"/>
          <a:sy n="82" d="100"/>
        </p:scale>
        <p:origin x="2142" y="60"/>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6153D33-F2D1-F141-B3CF-044390A7561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461A0F2-4F2D-6D44-86F3-0E7F8D7AF04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2FD1D3C-2D34-9A45-96A4-432F5BC7249D}" type="datetimeFigureOut">
              <a:rPr lang="en-US" smtClean="0"/>
              <a:t>3/6/2020</a:t>
            </a:fld>
            <a:endParaRPr lang="en-US" dirty="0"/>
          </a:p>
        </p:txBody>
      </p:sp>
      <p:sp>
        <p:nvSpPr>
          <p:cNvPr id="4" name="Footer Placeholder 3">
            <a:extLst>
              <a:ext uri="{FF2B5EF4-FFF2-40B4-BE49-F238E27FC236}">
                <a16:creationId xmlns:a16="http://schemas.microsoft.com/office/drawing/2014/main" id="{09DBB5E0-CBE2-0D43-B062-9B7239D041D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732616B-4648-0844-A6AD-053B598F44E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B71EFC-317A-0E47-8A8C-7CC891F50FBC}" type="slidenum">
              <a:rPr lang="en-US" smtClean="0"/>
              <a:t>‹#›</a:t>
            </a:fld>
            <a:endParaRPr lang="en-US" dirty="0"/>
          </a:p>
        </p:txBody>
      </p:sp>
    </p:spTree>
    <p:extLst>
      <p:ext uri="{BB962C8B-B14F-4D97-AF65-F5344CB8AC3E}">
        <p14:creationId xmlns:p14="http://schemas.microsoft.com/office/powerpoint/2010/main" val="20128701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985DFB-23D6-7044-BDC6-DD7315A1DEFF}" type="datetimeFigureOut">
              <a:rPr lang="en-US" smtClean="0"/>
              <a:t>3/6/2020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918590-F072-6641-9A9C-99B0D2891D2C}" type="slidenum">
              <a:rPr lang="en-US" smtClean="0"/>
              <a:t>‹#›</a:t>
            </a:fld>
            <a:endParaRPr lang="en-US" dirty="0"/>
          </a:p>
        </p:txBody>
      </p:sp>
    </p:spTree>
    <p:extLst>
      <p:ext uri="{BB962C8B-B14F-4D97-AF65-F5344CB8AC3E}">
        <p14:creationId xmlns:p14="http://schemas.microsoft.com/office/powerpoint/2010/main" val="273979292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1" baseline="0" dirty="0">
                <a:latin typeface="Calibri" charset="0"/>
              </a:rPr>
              <a:t>Tena koutou tena koutou tena </a:t>
            </a:r>
            <a:r>
              <a:rPr lang="en-US" b="1" baseline="0" dirty="0" err="1">
                <a:latin typeface="Calibri" charset="0"/>
              </a:rPr>
              <a:t>koutou</a:t>
            </a:r>
            <a:r>
              <a:rPr lang="en-US" b="1" baseline="0" dirty="0">
                <a:latin typeface="Calibri" charset="0"/>
              </a:rPr>
              <a:t> </a:t>
            </a:r>
            <a:r>
              <a:rPr lang="en-US" b="1" baseline="0" dirty="0" err="1">
                <a:latin typeface="Calibri" charset="0"/>
              </a:rPr>
              <a:t>katoa</a:t>
            </a:r>
            <a:endParaRPr lang="en-US" b="1" baseline="0" dirty="0">
              <a:latin typeface="Calibri" charset="0"/>
            </a:endParaRPr>
          </a:p>
          <a:p>
            <a:r>
              <a:rPr lang="en-US" b="0" baseline="0" dirty="0" err="1">
                <a:latin typeface="Calibri" charset="0"/>
              </a:rPr>
              <a:t>Ko</a:t>
            </a:r>
            <a:r>
              <a:rPr lang="en-US" b="0" baseline="0" dirty="0">
                <a:latin typeface="Calibri" charset="0"/>
              </a:rPr>
              <a:t> </a:t>
            </a:r>
            <a:r>
              <a:rPr lang="en-US" b="0" baseline="0" dirty="0" err="1">
                <a:latin typeface="Calibri" charset="0"/>
              </a:rPr>
              <a:t>Rimutaka</a:t>
            </a:r>
            <a:r>
              <a:rPr lang="en-US" b="0" baseline="0" dirty="0">
                <a:latin typeface="Calibri" charset="0"/>
              </a:rPr>
              <a:t> </a:t>
            </a:r>
            <a:r>
              <a:rPr lang="en-US" b="0" baseline="0" dirty="0" err="1">
                <a:latin typeface="Calibri" charset="0"/>
              </a:rPr>
              <a:t>te</a:t>
            </a:r>
            <a:r>
              <a:rPr lang="en-US" b="0" baseline="0" dirty="0">
                <a:latin typeface="Calibri" charset="0"/>
              </a:rPr>
              <a:t> </a:t>
            </a:r>
            <a:r>
              <a:rPr lang="en-US" b="0" baseline="0" dirty="0" err="1">
                <a:latin typeface="Calibri" charset="0"/>
              </a:rPr>
              <a:t>maunga</a:t>
            </a:r>
            <a:endParaRPr lang="en-US" b="0" baseline="0" dirty="0">
              <a:latin typeface="Calibri" charset="0"/>
            </a:endParaRPr>
          </a:p>
          <a:p>
            <a:r>
              <a:rPr lang="en-US" b="0" baseline="0" dirty="0" err="1">
                <a:latin typeface="Calibri" charset="0"/>
              </a:rPr>
              <a:t>Ko</a:t>
            </a:r>
            <a:r>
              <a:rPr lang="en-US" b="0" baseline="0" dirty="0">
                <a:latin typeface="Calibri" charset="0"/>
              </a:rPr>
              <a:t> </a:t>
            </a:r>
            <a:r>
              <a:rPr lang="en-US" b="0" baseline="0" dirty="0" err="1">
                <a:latin typeface="Calibri" charset="0"/>
              </a:rPr>
              <a:t>te</a:t>
            </a:r>
            <a:r>
              <a:rPr lang="en-US" b="0" baseline="0" dirty="0">
                <a:latin typeface="Calibri" charset="0"/>
              </a:rPr>
              <a:t> </a:t>
            </a:r>
            <a:r>
              <a:rPr lang="en-US" b="0" baseline="0" dirty="0" err="1">
                <a:latin typeface="Calibri" charset="0"/>
              </a:rPr>
              <a:t>awaikairangi</a:t>
            </a:r>
            <a:r>
              <a:rPr lang="en-US" b="0" baseline="0" dirty="0">
                <a:latin typeface="Calibri" charset="0"/>
              </a:rPr>
              <a:t> </a:t>
            </a:r>
            <a:r>
              <a:rPr lang="en-US" b="0" baseline="0" dirty="0" err="1">
                <a:latin typeface="Calibri" charset="0"/>
              </a:rPr>
              <a:t>te</a:t>
            </a:r>
            <a:r>
              <a:rPr lang="en-US" b="0" baseline="0" dirty="0">
                <a:latin typeface="Calibri" charset="0"/>
              </a:rPr>
              <a:t> </a:t>
            </a:r>
            <a:r>
              <a:rPr lang="en-US" b="0" baseline="0" dirty="0" err="1">
                <a:latin typeface="Calibri" charset="0"/>
              </a:rPr>
              <a:t>awa</a:t>
            </a:r>
            <a:endParaRPr lang="en-US" b="0" baseline="0" dirty="0">
              <a:latin typeface="Calibri" charset="0"/>
            </a:endParaRPr>
          </a:p>
          <a:p>
            <a:r>
              <a:rPr lang="en-US" b="0" baseline="0" dirty="0" err="1">
                <a:latin typeface="Calibri" charset="0"/>
              </a:rPr>
              <a:t>Ko</a:t>
            </a:r>
            <a:r>
              <a:rPr lang="en-US" b="0" baseline="0" dirty="0">
                <a:latin typeface="Calibri" charset="0"/>
              </a:rPr>
              <a:t> Pakeha </a:t>
            </a:r>
            <a:r>
              <a:rPr lang="en-US" b="0" baseline="0" dirty="0" err="1">
                <a:latin typeface="Calibri" charset="0"/>
              </a:rPr>
              <a:t>te</a:t>
            </a:r>
            <a:r>
              <a:rPr lang="en-US" b="0" baseline="0" dirty="0">
                <a:latin typeface="Calibri" charset="0"/>
              </a:rPr>
              <a:t> iwi</a:t>
            </a:r>
          </a:p>
          <a:p>
            <a:r>
              <a:rPr lang="en-US" b="0" baseline="0" dirty="0" err="1">
                <a:latin typeface="Calibri" charset="0"/>
              </a:rPr>
              <a:t>Ko</a:t>
            </a:r>
            <a:r>
              <a:rPr lang="en-US" b="0" baseline="0" dirty="0">
                <a:latin typeface="Calibri" charset="0"/>
              </a:rPr>
              <a:t> Hetrick e </a:t>
            </a:r>
            <a:r>
              <a:rPr lang="en-US" b="0" baseline="0" dirty="0" err="1">
                <a:latin typeface="Calibri" charset="0"/>
              </a:rPr>
              <a:t>Raffills</a:t>
            </a:r>
            <a:r>
              <a:rPr lang="en-US" b="0" baseline="0" dirty="0">
                <a:latin typeface="Calibri" charset="0"/>
              </a:rPr>
              <a:t> </a:t>
            </a:r>
            <a:r>
              <a:rPr lang="en-US" b="0" baseline="0" dirty="0" err="1">
                <a:latin typeface="Calibri" charset="0"/>
              </a:rPr>
              <a:t>te</a:t>
            </a:r>
            <a:r>
              <a:rPr lang="en-US" b="0" baseline="0" dirty="0">
                <a:latin typeface="Calibri" charset="0"/>
              </a:rPr>
              <a:t> whanau</a:t>
            </a:r>
          </a:p>
          <a:p>
            <a:r>
              <a:rPr lang="en-US" b="0" baseline="0" dirty="0" err="1">
                <a:latin typeface="Calibri" charset="0"/>
              </a:rPr>
              <a:t>Ko</a:t>
            </a:r>
            <a:r>
              <a:rPr lang="en-US" b="0" baseline="0" dirty="0">
                <a:latin typeface="Calibri" charset="0"/>
              </a:rPr>
              <a:t> Sarah Hetrick </a:t>
            </a:r>
            <a:r>
              <a:rPr lang="en-AU" sz="1200" b="0" kern="1200" dirty="0" err="1">
                <a:solidFill>
                  <a:schemeClr val="tx1"/>
                </a:solidFill>
                <a:effectLst/>
                <a:latin typeface="+mn-lt"/>
                <a:ea typeface="+mn-ea"/>
                <a:cs typeface="+mn-cs"/>
              </a:rPr>
              <a:t>tōku</a:t>
            </a:r>
            <a:r>
              <a:rPr lang="en-AU" sz="1200" b="0" kern="1200" dirty="0">
                <a:solidFill>
                  <a:schemeClr val="tx1"/>
                </a:solidFill>
                <a:effectLst/>
                <a:latin typeface="+mn-lt"/>
                <a:ea typeface="+mn-ea"/>
                <a:cs typeface="+mn-cs"/>
              </a:rPr>
              <a:t> </a:t>
            </a:r>
            <a:r>
              <a:rPr lang="en-US" b="0" baseline="0" dirty="0">
                <a:latin typeface="Calibri" charset="0"/>
              </a:rPr>
              <a:t> </a:t>
            </a:r>
            <a:r>
              <a:rPr lang="en-US" b="0" baseline="0" dirty="0" err="1">
                <a:latin typeface="Calibri" charset="0"/>
              </a:rPr>
              <a:t>ingoa</a:t>
            </a:r>
            <a:endParaRPr lang="en-US" b="0" baseline="0" dirty="0">
              <a:latin typeface="Calibri" charset="0"/>
            </a:endParaRPr>
          </a:p>
          <a:p>
            <a:endParaRPr lang="en-US" b="0" baseline="0" dirty="0">
              <a:latin typeface="Calibri" charset="0"/>
            </a:endParaRPr>
          </a:p>
          <a:p>
            <a:r>
              <a:rPr lang="en-US" b="0" baseline="0" dirty="0">
                <a:latin typeface="Calibri" charset="0"/>
              </a:rPr>
              <a:t>In New Zealand we make sure that when we introduce ourselves we position ourselves in terms of where we are from – establishing relationships and trust. </a:t>
            </a:r>
          </a:p>
          <a:p>
            <a:r>
              <a:rPr lang="en-US" b="0" baseline="0" dirty="0">
                <a:latin typeface="Calibri" charset="0"/>
              </a:rPr>
              <a:t>My ancestors are mostly Scottish, I’m from Wellington – the capital of NZ but have mostly lived in Auckland, and also in Melbourne Australia, where I trained and worked at </a:t>
            </a:r>
            <a:r>
              <a:rPr lang="en-US" b="0" baseline="0" dirty="0" err="1">
                <a:latin typeface="Calibri" charset="0"/>
              </a:rPr>
              <a:t>Orygen</a:t>
            </a:r>
            <a:r>
              <a:rPr lang="en-US" b="0" baseline="0" dirty="0">
                <a:latin typeface="Calibri" charset="0"/>
              </a:rPr>
              <a:t>. So I bring greetings from New Zealand – Aotearoa – and from Australia. </a:t>
            </a:r>
          </a:p>
          <a:p>
            <a:endParaRPr lang="en-US" b="0" baseline="0" dirty="0">
              <a:latin typeface="Calibri" charset="0"/>
            </a:endParaRPr>
          </a:p>
          <a:p>
            <a:r>
              <a:rPr lang="en-US" b="0" baseline="0" dirty="0">
                <a:latin typeface="Calibri" charset="0"/>
              </a:rPr>
              <a:t>I also want to acknowledge the land on which we are standing and, as we would in Australia and New Zealand, pay my respects to the elders past and present and those from first nations Inuit and Metis peoples who are present in the audience. </a:t>
            </a:r>
          </a:p>
          <a:p>
            <a:endParaRPr lang="en-US" b="0" baseline="0" dirty="0">
              <a:latin typeface="Calibri" charset="0"/>
            </a:endParaRPr>
          </a:p>
          <a:p>
            <a:r>
              <a:rPr lang="en-US" b="0" baseline="0" dirty="0">
                <a:latin typeface="Calibri" charset="0"/>
              </a:rPr>
              <a:t>I also want to acknowledge those who are here today who have known someone, or in other ways been impacted by someone who has died by suicide. Please take care, and seek support if you need it. </a:t>
            </a:r>
          </a:p>
          <a:p>
            <a:endParaRPr lang="en-US" b="1" baseline="0" dirty="0">
              <a:latin typeface="Calibri" charset="0"/>
            </a:endParaRPr>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200">
                <a:solidFill>
                  <a:schemeClr val="tx1"/>
                </a:solidFill>
                <a:latin typeface="Arial" charset="0"/>
                <a:ea typeface="ＭＳ Ｐゴシック" charset="0"/>
                <a:cs typeface="ＭＳ Ｐゴシック" charset="0"/>
              </a:defRPr>
            </a:lvl1pPr>
            <a:lvl2pPr marL="685817" indent="-263776" eaLnBrk="0" hangingPunct="0">
              <a:defRPr sz="2200">
                <a:solidFill>
                  <a:schemeClr val="tx1"/>
                </a:solidFill>
                <a:latin typeface="Arial" charset="0"/>
                <a:ea typeface="ＭＳ Ｐゴシック" charset="0"/>
              </a:defRPr>
            </a:lvl2pPr>
            <a:lvl3pPr marL="1055103" indent="-211021" eaLnBrk="0" hangingPunct="0">
              <a:defRPr sz="2200">
                <a:solidFill>
                  <a:schemeClr val="tx1"/>
                </a:solidFill>
                <a:latin typeface="Arial" charset="0"/>
                <a:ea typeface="ＭＳ Ｐゴシック" charset="0"/>
              </a:defRPr>
            </a:lvl3pPr>
            <a:lvl4pPr marL="1477145" indent="-211021" eaLnBrk="0" hangingPunct="0">
              <a:defRPr sz="2200">
                <a:solidFill>
                  <a:schemeClr val="tx1"/>
                </a:solidFill>
                <a:latin typeface="Arial" charset="0"/>
                <a:ea typeface="ＭＳ Ｐゴシック" charset="0"/>
              </a:defRPr>
            </a:lvl4pPr>
            <a:lvl5pPr marL="1899186" indent="-211021" eaLnBrk="0" hangingPunct="0">
              <a:defRPr sz="2200">
                <a:solidFill>
                  <a:schemeClr val="tx1"/>
                </a:solidFill>
                <a:latin typeface="Arial" charset="0"/>
                <a:ea typeface="ＭＳ Ｐゴシック" charset="0"/>
              </a:defRPr>
            </a:lvl5pPr>
            <a:lvl6pPr marL="2321227" indent="-211021" eaLnBrk="0" fontAlgn="base" hangingPunct="0">
              <a:spcBef>
                <a:spcPct val="0"/>
              </a:spcBef>
              <a:spcAft>
                <a:spcPct val="0"/>
              </a:spcAft>
              <a:defRPr sz="2200">
                <a:solidFill>
                  <a:schemeClr val="tx1"/>
                </a:solidFill>
                <a:latin typeface="Arial" charset="0"/>
                <a:ea typeface="ＭＳ Ｐゴシック" charset="0"/>
              </a:defRPr>
            </a:lvl6pPr>
            <a:lvl7pPr marL="2743269" indent="-211021" eaLnBrk="0" fontAlgn="base" hangingPunct="0">
              <a:spcBef>
                <a:spcPct val="0"/>
              </a:spcBef>
              <a:spcAft>
                <a:spcPct val="0"/>
              </a:spcAft>
              <a:defRPr sz="2200">
                <a:solidFill>
                  <a:schemeClr val="tx1"/>
                </a:solidFill>
                <a:latin typeface="Arial" charset="0"/>
                <a:ea typeface="ＭＳ Ｐゴシック" charset="0"/>
              </a:defRPr>
            </a:lvl7pPr>
            <a:lvl8pPr marL="3165310" indent="-211021" eaLnBrk="0" fontAlgn="base" hangingPunct="0">
              <a:spcBef>
                <a:spcPct val="0"/>
              </a:spcBef>
              <a:spcAft>
                <a:spcPct val="0"/>
              </a:spcAft>
              <a:defRPr sz="2200">
                <a:solidFill>
                  <a:schemeClr val="tx1"/>
                </a:solidFill>
                <a:latin typeface="Arial" charset="0"/>
                <a:ea typeface="ＭＳ Ｐゴシック" charset="0"/>
              </a:defRPr>
            </a:lvl8pPr>
            <a:lvl9pPr marL="3587351" indent="-211021" eaLnBrk="0" fontAlgn="base" hangingPunct="0">
              <a:spcBef>
                <a:spcPct val="0"/>
              </a:spcBef>
              <a:spcAft>
                <a:spcPct val="0"/>
              </a:spcAft>
              <a:defRPr sz="2200">
                <a:solidFill>
                  <a:schemeClr val="tx1"/>
                </a:solidFill>
                <a:latin typeface="Arial" charset="0"/>
                <a:ea typeface="ＭＳ Ｐゴシック" charset="0"/>
              </a:defRPr>
            </a:lvl9pPr>
          </a:lstStyle>
          <a:p>
            <a:pPr eaLnBrk="1" hangingPunct="1"/>
            <a:fld id="{9C6B9716-5AAA-8741-A145-4AE6E086D548}" type="slidenum">
              <a:rPr lang="en-NZ" sz="1200">
                <a:latin typeface="Calibri" charset="0"/>
              </a:rPr>
              <a:pPr eaLnBrk="1" hangingPunct="1"/>
              <a:t>1</a:t>
            </a:fld>
            <a:endParaRPr lang="en-NZ" sz="1200" dirty="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5"/>
          </p:nvPr>
        </p:nvSpPr>
        <p:spPr/>
        <p:txBody>
          <a:bodyPr/>
          <a:lstStyle/>
          <a:p>
            <a:fld id="{949D3C95-6494-FA4A-A231-7D64CAE4DCCA}" type="slidenum">
              <a:rPr lang="en-US" smtClean="0"/>
              <a:t>10</a:t>
            </a:fld>
            <a:endParaRPr lang="en-US"/>
          </a:p>
        </p:txBody>
      </p:sp>
    </p:spTree>
    <p:extLst>
      <p:ext uri="{BB962C8B-B14F-4D97-AF65-F5344CB8AC3E}">
        <p14:creationId xmlns:p14="http://schemas.microsoft.com/office/powerpoint/2010/main" val="808194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B0918590-F072-6641-9A9C-99B0D2891D2C}" type="slidenum">
              <a:rPr lang="en-US" smtClean="0"/>
              <a:t>11</a:t>
            </a:fld>
            <a:endParaRPr lang="en-US" dirty="0"/>
          </a:p>
        </p:txBody>
      </p:sp>
    </p:spTree>
    <p:extLst>
      <p:ext uri="{BB962C8B-B14F-4D97-AF65-F5344CB8AC3E}">
        <p14:creationId xmlns:p14="http://schemas.microsoft.com/office/powerpoint/2010/main" val="586484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0918590-F072-6641-9A9C-99B0D2891D2C}" type="slidenum">
              <a:rPr lang="en-US" smtClean="0"/>
              <a:t>12</a:t>
            </a:fld>
            <a:endParaRPr lang="en-US" dirty="0"/>
          </a:p>
        </p:txBody>
      </p:sp>
    </p:spTree>
    <p:extLst>
      <p:ext uri="{BB962C8B-B14F-4D97-AF65-F5344CB8AC3E}">
        <p14:creationId xmlns:p14="http://schemas.microsoft.com/office/powerpoint/2010/main" val="3591654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2BE91F88-1B26-F047-BBC6-07A2F70C6BFB}" type="slidenum">
              <a:rPr lang="en-US" smtClean="0"/>
              <a:t>13</a:t>
            </a:fld>
            <a:endParaRPr lang="en-US"/>
          </a:p>
        </p:txBody>
      </p:sp>
    </p:spTree>
    <p:extLst>
      <p:ext uri="{BB962C8B-B14F-4D97-AF65-F5344CB8AC3E}">
        <p14:creationId xmlns:p14="http://schemas.microsoft.com/office/powerpoint/2010/main" val="501398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We know that there are an increasing number of e-mental health apps available and that these are effective if they are used – the key challenge is ensuring they are used.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 app developers have this as a key focus and the work has benefited enormously from their knowledge and expertise about engagement.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They have worked with us to:</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Establish a clear vision: to empower young people to track and achieve positive change through a personalised digital experience, connecting to a support network</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To look at other apps with a view to what works and what doesn’t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And to engage in a heap of brainstorming of ideas for the features that the app might include’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i="0" u="none" strike="noStrike" cap="none" dirty="0">
              <a:solidFill>
                <a:srgbClr val="000000"/>
              </a:solidFill>
              <a:latin typeface="Rubik Medium"/>
              <a:ea typeface="Rubik Medium"/>
              <a:cs typeface="Rubik Medium"/>
              <a:sym typeface="Rubik Medium"/>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BE91F88-1B26-F047-BBC6-07A2F70C6BFB}" type="slidenum">
              <a:rPr lang="en-US" smtClean="0"/>
              <a:t>15</a:t>
            </a:fld>
            <a:endParaRPr lang="en-US"/>
          </a:p>
        </p:txBody>
      </p:sp>
    </p:spTree>
    <p:extLst>
      <p:ext uri="{BB962C8B-B14F-4D97-AF65-F5344CB8AC3E}">
        <p14:creationId xmlns:p14="http://schemas.microsoft.com/office/powerpoint/2010/main" val="6735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g456cc1e832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1" name="Google Shape;981;g456cc1e832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50905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E91F88-1B26-F047-BBC6-07A2F70C6BFB}" type="slidenum">
              <a:rPr lang="en-US" smtClean="0"/>
              <a:t>17</a:t>
            </a:fld>
            <a:endParaRPr lang="en-US"/>
          </a:p>
        </p:txBody>
      </p:sp>
    </p:spTree>
    <p:extLst>
      <p:ext uri="{BB962C8B-B14F-4D97-AF65-F5344CB8AC3E}">
        <p14:creationId xmlns:p14="http://schemas.microsoft.com/office/powerpoint/2010/main" val="3067447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E91F88-1B26-F047-BBC6-07A2F70C6BFB}" type="slidenum">
              <a:rPr lang="en-US" smtClean="0"/>
              <a:t>18</a:t>
            </a:fld>
            <a:endParaRPr lang="en-US"/>
          </a:p>
        </p:txBody>
      </p:sp>
    </p:spTree>
    <p:extLst>
      <p:ext uri="{BB962C8B-B14F-4D97-AF65-F5344CB8AC3E}">
        <p14:creationId xmlns:p14="http://schemas.microsoft.com/office/powerpoint/2010/main" val="524544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B0918590-F072-6641-9A9C-99B0D2891D2C}" type="slidenum">
              <a:rPr lang="en-US" smtClean="0"/>
              <a:t>19</a:t>
            </a:fld>
            <a:endParaRPr lang="en-US" dirty="0"/>
          </a:p>
        </p:txBody>
      </p:sp>
    </p:spTree>
    <p:extLst>
      <p:ext uri="{BB962C8B-B14F-4D97-AF65-F5344CB8AC3E}">
        <p14:creationId xmlns:p14="http://schemas.microsoft.com/office/powerpoint/2010/main" val="27599593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918590-F072-6641-9A9C-99B0D2891D2C}" type="slidenum">
              <a:rPr lang="en-US" smtClean="0"/>
              <a:t>21</a:t>
            </a:fld>
            <a:endParaRPr lang="en-US" dirty="0"/>
          </a:p>
        </p:txBody>
      </p:sp>
    </p:spTree>
    <p:extLst>
      <p:ext uri="{BB962C8B-B14F-4D97-AF65-F5344CB8AC3E}">
        <p14:creationId xmlns:p14="http://schemas.microsoft.com/office/powerpoint/2010/main" val="200688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a:solidFill>
                  <a:schemeClr val="tx1"/>
                </a:solidFill>
                <a:effectLst/>
                <a:latin typeface="+mn-lt"/>
                <a:ea typeface="+mn-ea"/>
                <a:cs typeface="+mn-cs"/>
              </a:rPr>
              <a:t>Advocate for and implement youth co-design when developing and implementing services and interventions for young people (understand the importance of involving young people to understand needs and solutions; understand that young people hold the solutions within themselves)</a:t>
            </a:r>
          </a:p>
          <a:p>
            <a:r>
              <a:rPr lang="en-AU" sz="1200" b="0" i="0" kern="1200" dirty="0">
                <a:solidFill>
                  <a:schemeClr val="tx1"/>
                </a:solidFill>
                <a:effectLst/>
                <a:latin typeface="+mn-lt"/>
                <a:ea typeface="+mn-ea"/>
                <a:cs typeface="+mn-cs"/>
              </a:rPr>
              <a:t>Advocate for and apply evidence based strategies (update of recent developments)</a:t>
            </a:r>
          </a:p>
          <a:p>
            <a:r>
              <a:rPr lang="en-AU" sz="1200" b="0" i="0" kern="1200" dirty="0">
                <a:solidFill>
                  <a:schemeClr val="tx1"/>
                </a:solidFill>
                <a:effectLst/>
                <a:latin typeface="+mn-lt"/>
                <a:ea typeface="+mn-ea"/>
                <a:cs typeface="+mn-cs"/>
              </a:rPr>
              <a:t>Apply a critical lens (understand there are other ways of viewing what is in front of you – mine is only one world view and may not be shared by my client)</a:t>
            </a:r>
          </a:p>
        </p:txBody>
      </p:sp>
      <p:sp>
        <p:nvSpPr>
          <p:cNvPr id="4" name="Slide Number Placeholder 3"/>
          <p:cNvSpPr>
            <a:spLocks noGrp="1"/>
          </p:cNvSpPr>
          <p:nvPr>
            <p:ph type="sldNum" sz="quarter" idx="10"/>
          </p:nvPr>
        </p:nvSpPr>
        <p:spPr/>
        <p:txBody>
          <a:bodyPr/>
          <a:lstStyle/>
          <a:p>
            <a:fld id="{B0918590-F072-6641-9A9C-99B0D2891D2C}" type="slidenum">
              <a:rPr lang="en-US" smtClean="0"/>
              <a:t>2</a:t>
            </a:fld>
            <a:endParaRPr lang="en-US" dirty="0"/>
          </a:p>
        </p:txBody>
      </p:sp>
    </p:spTree>
    <p:extLst>
      <p:ext uri="{BB962C8B-B14F-4D97-AF65-F5344CB8AC3E}">
        <p14:creationId xmlns:p14="http://schemas.microsoft.com/office/powerpoint/2010/main" val="23195773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Whakatauki</a:t>
            </a:r>
            <a:r>
              <a:rPr lang="en-US" dirty="0"/>
              <a:t>; proverb</a:t>
            </a:r>
          </a:p>
        </p:txBody>
      </p:sp>
      <p:sp>
        <p:nvSpPr>
          <p:cNvPr id="4" name="Slide Number Placeholder 3"/>
          <p:cNvSpPr>
            <a:spLocks noGrp="1"/>
          </p:cNvSpPr>
          <p:nvPr>
            <p:ph type="sldNum" sz="quarter" idx="5"/>
          </p:nvPr>
        </p:nvSpPr>
        <p:spPr/>
        <p:txBody>
          <a:bodyPr/>
          <a:lstStyle/>
          <a:p>
            <a:fld id="{B0918590-F072-6641-9A9C-99B0D2891D2C}" type="slidenum">
              <a:rPr lang="en-US" smtClean="0"/>
              <a:t>22</a:t>
            </a:fld>
            <a:endParaRPr lang="en-US" dirty="0"/>
          </a:p>
        </p:txBody>
      </p:sp>
    </p:spTree>
    <p:extLst>
      <p:ext uri="{BB962C8B-B14F-4D97-AF65-F5344CB8AC3E}">
        <p14:creationId xmlns:p14="http://schemas.microsoft.com/office/powerpoint/2010/main" val="1527390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0918590-F072-6641-9A9C-99B0D2891D2C}" type="slidenum">
              <a:rPr lang="en-US" smtClean="0"/>
              <a:t>3</a:t>
            </a:fld>
            <a:endParaRPr lang="en-US" dirty="0"/>
          </a:p>
        </p:txBody>
      </p:sp>
    </p:spTree>
    <p:extLst>
      <p:ext uri="{BB962C8B-B14F-4D97-AF65-F5344CB8AC3E}">
        <p14:creationId xmlns:p14="http://schemas.microsoft.com/office/powerpoint/2010/main" val="475974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WHO ‘Preventing Suicide’ Report.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r>
              <a:rPr lang="en-NZ" sz="1200" i="1" kern="1200" dirty="0">
                <a:solidFill>
                  <a:schemeClr val="tx1"/>
                </a:solidFill>
                <a:effectLst/>
                <a:latin typeface="+mn-lt"/>
                <a:ea typeface="+mn-ea"/>
                <a:cs typeface="+mn-cs"/>
              </a:rPr>
              <a:t>Self-harm refers to intentional self-injury (e.g., self-cutting) or self-poisoning (e.g., consuming substances not intended for human consumption and/or medications in</a:t>
            </a:r>
          </a:p>
          <a:p>
            <a:r>
              <a:rPr lang="en-NZ" sz="1200" i="1" kern="1200" dirty="0">
                <a:solidFill>
                  <a:schemeClr val="tx1"/>
                </a:solidFill>
                <a:effectLst/>
                <a:latin typeface="+mn-lt"/>
                <a:ea typeface="+mn-ea"/>
                <a:cs typeface="+mn-cs"/>
              </a:rPr>
              <a:t>excess of the recommended therapeutic dosage), irrespective of motivation of degree of suicide intent. </a:t>
            </a:r>
          </a:p>
          <a:p>
            <a:endParaRPr lang="en-NZ" sz="1200" kern="1200" dirty="0">
              <a:solidFill>
                <a:schemeClr val="tx1"/>
              </a:solidFill>
              <a:effectLst/>
              <a:latin typeface="+mn-lt"/>
              <a:ea typeface="+mn-ea"/>
              <a:cs typeface="+mn-cs"/>
            </a:endParaRPr>
          </a:p>
          <a:p>
            <a:r>
              <a:rPr lang="en-NZ" sz="1200" kern="1200" dirty="0" err="1">
                <a:solidFill>
                  <a:schemeClr val="tx1"/>
                </a:solidFill>
                <a:effectLst/>
                <a:latin typeface="+mn-lt"/>
                <a:ea typeface="+mn-ea"/>
                <a:cs typeface="+mn-cs"/>
              </a:rPr>
              <a:t>Hawton</a:t>
            </a:r>
            <a:r>
              <a:rPr lang="en-NZ" sz="1200" kern="1200" dirty="0">
                <a:solidFill>
                  <a:schemeClr val="tx1"/>
                </a:solidFill>
                <a:effectLst/>
                <a:latin typeface="+mn-lt"/>
                <a:ea typeface="+mn-ea"/>
                <a:cs typeface="+mn-cs"/>
              </a:rPr>
              <a:t> K, </a:t>
            </a:r>
            <a:r>
              <a:rPr lang="en-NZ" sz="1200" kern="1200" dirty="0" err="1">
                <a:solidFill>
                  <a:schemeClr val="tx1"/>
                </a:solidFill>
                <a:effectLst/>
                <a:latin typeface="+mn-lt"/>
                <a:ea typeface="+mn-ea"/>
                <a:cs typeface="+mn-cs"/>
              </a:rPr>
              <a:t>Harriss</a:t>
            </a:r>
            <a:r>
              <a:rPr lang="en-NZ" sz="1200" kern="1200" dirty="0">
                <a:solidFill>
                  <a:schemeClr val="tx1"/>
                </a:solidFill>
                <a:effectLst/>
                <a:latin typeface="+mn-lt"/>
                <a:ea typeface="+mn-ea"/>
                <a:cs typeface="+mn-cs"/>
              </a:rPr>
              <a:t> L, Hall S, </a:t>
            </a:r>
            <a:r>
              <a:rPr lang="en-NZ" sz="1200" kern="1200" dirty="0" err="1">
                <a:solidFill>
                  <a:schemeClr val="tx1"/>
                </a:solidFill>
                <a:effectLst/>
                <a:latin typeface="+mn-lt"/>
                <a:ea typeface="+mn-ea"/>
                <a:cs typeface="+mn-cs"/>
              </a:rPr>
              <a:t>Simkin</a:t>
            </a:r>
            <a:r>
              <a:rPr lang="en-NZ" sz="1200" kern="1200" dirty="0">
                <a:solidFill>
                  <a:schemeClr val="tx1"/>
                </a:solidFill>
                <a:effectLst/>
                <a:latin typeface="+mn-lt"/>
                <a:ea typeface="+mn-ea"/>
                <a:cs typeface="+mn-cs"/>
              </a:rPr>
              <a:t> S, Bale E, Bond A (2003) Deliberate self-harm in Oxford, 1990–2000: a time of change in patient characteristics. </a:t>
            </a:r>
            <a:r>
              <a:rPr lang="en-NZ" sz="1200" kern="1200" dirty="0" err="1">
                <a:solidFill>
                  <a:schemeClr val="tx1"/>
                </a:solidFill>
                <a:effectLst/>
                <a:latin typeface="+mn-lt"/>
                <a:ea typeface="+mn-ea"/>
                <a:cs typeface="+mn-cs"/>
              </a:rPr>
              <a:t>Psychol</a:t>
            </a:r>
            <a:r>
              <a:rPr lang="en-NZ" sz="1200" kern="1200" dirty="0">
                <a:solidFill>
                  <a:schemeClr val="tx1"/>
                </a:solidFill>
                <a:effectLst/>
                <a:latin typeface="+mn-lt"/>
                <a:ea typeface="+mn-ea"/>
                <a:cs typeface="+mn-cs"/>
              </a:rPr>
              <a:t> Med 33:987–995</a:t>
            </a:r>
          </a:p>
          <a:p>
            <a:endParaRPr lang="en-NZ"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AU" b="0" i="0" dirty="0"/>
          </a:p>
          <a:p>
            <a:endParaRPr lang="en-US" dirty="0"/>
          </a:p>
        </p:txBody>
      </p:sp>
      <p:sp>
        <p:nvSpPr>
          <p:cNvPr id="4" name="Slide Number Placeholder 3"/>
          <p:cNvSpPr>
            <a:spLocks noGrp="1"/>
          </p:cNvSpPr>
          <p:nvPr>
            <p:ph type="sldNum" sz="quarter" idx="5"/>
          </p:nvPr>
        </p:nvSpPr>
        <p:spPr/>
        <p:txBody>
          <a:bodyPr/>
          <a:lstStyle/>
          <a:p>
            <a:fld id="{B0918590-F072-6641-9A9C-99B0D2891D2C}" type="slidenum">
              <a:rPr lang="en-US" smtClean="0"/>
              <a:t>4</a:t>
            </a:fld>
            <a:endParaRPr lang="en-US" dirty="0"/>
          </a:p>
        </p:txBody>
      </p:sp>
    </p:spTree>
    <p:extLst>
      <p:ext uri="{BB962C8B-B14F-4D97-AF65-F5344CB8AC3E}">
        <p14:creationId xmlns:p14="http://schemas.microsoft.com/office/powerpoint/2010/main" val="1221315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PARS: estimate the potential impact of these factors on repetition at a population level (proportion of cases that can be attributed to each risk factor)</a:t>
            </a:r>
          </a:p>
          <a:p>
            <a:r>
              <a:rPr lang="en-US" b="1" dirty="0"/>
              <a:t>17 studies</a:t>
            </a:r>
            <a:r>
              <a:rPr lang="en-US" dirty="0"/>
              <a:t>.</a:t>
            </a:r>
          </a:p>
          <a:p>
            <a:endParaRPr lang="en-US"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AU" sz="1200" i="1" kern="1200" dirty="0">
                <a:solidFill>
                  <a:schemeClr val="tx1"/>
                </a:solidFill>
                <a:effectLst/>
                <a:latin typeface="+mn-lt"/>
                <a:ea typeface="+mn-ea"/>
                <a:cs typeface="+mn-cs"/>
              </a:rPr>
              <a:t>NOTES: Population Attributable Risk Fractions: calculated from the OR and estimate of the population prevalence of that factor derived from the control group. You can’t calculate PARS for factors measured on a continuous scale, as the proportion exposed at each level of the scale could not be estimated from the data available. </a:t>
            </a:r>
            <a:endParaRPr lang="en-AU" i="1" dirty="0"/>
          </a:p>
          <a:p>
            <a:endParaRPr lang="en-US" dirty="0"/>
          </a:p>
        </p:txBody>
      </p:sp>
      <p:sp>
        <p:nvSpPr>
          <p:cNvPr id="4" name="Slide Number Placeholder 3"/>
          <p:cNvSpPr>
            <a:spLocks noGrp="1"/>
          </p:cNvSpPr>
          <p:nvPr>
            <p:ph type="sldNum" sz="quarter" idx="5"/>
          </p:nvPr>
        </p:nvSpPr>
        <p:spPr/>
        <p:txBody>
          <a:bodyPr/>
          <a:lstStyle/>
          <a:p>
            <a:fld id="{B0918590-F072-6641-9A9C-99B0D2891D2C}" type="slidenum">
              <a:rPr lang="en-US" smtClean="0"/>
              <a:t>5</a:t>
            </a:fld>
            <a:endParaRPr lang="en-US" dirty="0"/>
          </a:p>
        </p:txBody>
      </p:sp>
    </p:spTree>
    <p:extLst>
      <p:ext uri="{BB962C8B-B14F-4D97-AF65-F5344CB8AC3E}">
        <p14:creationId xmlns:p14="http://schemas.microsoft.com/office/powerpoint/2010/main" val="2817662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918590-F072-6641-9A9C-99B0D2891D2C}" type="slidenum">
              <a:rPr lang="en-US" smtClean="0"/>
              <a:t>6</a:t>
            </a:fld>
            <a:endParaRPr lang="en-US" dirty="0"/>
          </a:p>
        </p:txBody>
      </p:sp>
    </p:spTree>
    <p:extLst>
      <p:ext uri="{BB962C8B-B14F-4D97-AF65-F5344CB8AC3E}">
        <p14:creationId xmlns:p14="http://schemas.microsoft.com/office/powerpoint/2010/main" val="3824011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918590-F072-6641-9A9C-99B0D2891D2C}" type="slidenum">
              <a:rPr lang="en-US" smtClean="0"/>
              <a:t>7</a:t>
            </a:fld>
            <a:endParaRPr lang="en-US" dirty="0"/>
          </a:p>
        </p:txBody>
      </p:sp>
    </p:spTree>
    <p:extLst>
      <p:ext uri="{BB962C8B-B14F-4D97-AF65-F5344CB8AC3E}">
        <p14:creationId xmlns:p14="http://schemas.microsoft.com/office/powerpoint/2010/main" val="2667683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84FAD3B-D16C-B044-8537-62329DED73D2}" type="slidenum">
              <a:rPr lang="en-US" smtClean="0"/>
              <a:t>8</a:t>
            </a:fld>
            <a:endParaRPr lang="en-US"/>
          </a:p>
        </p:txBody>
      </p:sp>
    </p:spTree>
    <p:extLst>
      <p:ext uri="{BB962C8B-B14F-4D97-AF65-F5344CB8AC3E}">
        <p14:creationId xmlns:p14="http://schemas.microsoft.com/office/powerpoint/2010/main" val="2853837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AU" dirty="0"/>
          </a:p>
          <a:p>
            <a:endParaRPr lang="en-US" dirty="0"/>
          </a:p>
        </p:txBody>
      </p:sp>
      <p:sp>
        <p:nvSpPr>
          <p:cNvPr id="4" name="Slide Number Placeholder 3"/>
          <p:cNvSpPr>
            <a:spLocks noGrp="1"/>
          </p:cNvSpPr>
          <p:nvPr>
            <p:ph type="sldNum" sz="quarter" idx="5"/>
          </p:nvPr>
        </p:nvSpPr>
        <p:spPr/>
        <p:txBody>
          <a:bodyPr/>
          <a:lstStyle/>
          <a:p>
            <a:fld id="{B0918590-F072-6641-9A9C-99B0D2891D2C}" type="slidenum">
              <a:rPr lang="en-US" smtClean="0"/>
              <a:t>9</a:t>
            </a:fld>
            <a:endParaRPr lang="en-US" dirty="0"/>
          </a:p>
        </p:txBody>
      </p:sp>
    </p:spTree>
    <p:extLst>
      <p:ext uri="{BB962C8B-B14F-4D97-AF65-F5344CB8AC3E}">
        <p14:creationId xmlns:p14="http://schemas.microsoft.com/office/powerpoint/2010/main" val="4085576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en-US"/>
          </a:p>
        </p:txBody>
      </p:sp>
      <p:sp>
        <p:nvSpPr>
          <p:cNvPr id="4" name="Date Placeholder 3"/>
          <p:cNvSpPr>
            <a:spLocks noGrp="1"/>
          </p:cNvSpPr>
          <p:nvPr>
            <p:ph type="dt" sz="half" idx="10"/>
          </p:nvPr>
        </p:nvSpPr>
        <p:spPr/>
        <p:txBody>
          <a:bodyPr/>
          <a:lstStyle/>
          <a:p>
            <a:fld id="{B5ECA5CA-3E7A-FF45-9840-F2D5F1800536}" type="datetimeFigureOut">
              <a:rPr lang="en-US" smtClean="0"/>
              <a:t>3/6/2020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4B6989C-A65C-6F4C-AC34-D56BC14DCCAE}" type="slidenum">
              <a:rPr lang="en-US" smtClean="0"/>
              <a:t>‹#›</a:t>
            </a:fld>
            <a:endParaRPr lang="en-US" dirty="0"/>
          </a:p>
        </p:txBody>
      </p:sp>
    </p:spTree>
    <p:extLst>
      <p:ext uri="{BB962C8B-B14F-4D97-AF65-F5344CB8AC3E}">
        <p14:creationId xmlns:p14="http://schemas.microsoft.com/office/powerpoint/2010/main" val="3033150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B5ECA5CA-3E7A-FF45-9840-F2D5F1800536}" type="datetimeFigureOut">
              <a:rPr lang="en-US" smtClean="0"/>
              <a:t>3/6/2020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4B6989C-A65C-6F4C-AC34-D56BC14DCCAE}" type="slidenum">
              <a:rPr lang="en-US" smtClean="0"/>
              <a:t>‹#›</a:t>
            </a:fld>
            <a:endParaRPr lang="en-US" dirty="0"/>
          </a:p>
        </p:txBody>
      </p:sp>
    </p:spTree>
    <p:extLst>
      <p:ext uri="{BB962C8B-B14F-4D97-AF65-F5344CB8AC3E}">
        <p14:creationId xmlns:p14="http://schemas.microsoft.com/office/powerpoint/2010/main" val="2058649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B5ECA5CA-3E7A-FF45-9840-F2D5F1800536}" type="datetimeFigureOut">
              <a:rPr lang="en-US" smtClean="0"/>
              <a:t>3/6/2020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4B6989C-A65C-6F4C-AC34-D56BC14DCCAE}" type="slidenum">
              <a:rPr lang="en-US" smtClean="0"/>
              <a:t>‹#›</a:t>
            </a:fld>
            <a:endParaRPr lang="en-US" dirty="0"/>
          </a:p>
        </p:txBody>
      </p:sp>
    </p:spTree>
    <p:extLst>
      <p:ext uri="{BB962C8B-B14F-4D97-AF65-F5344CB8AC3E}">
        <p14:creationId xmlns:p14="http://schemas.microsoft.com/office/powerpoint/2010/main" val="4063112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AU" dirty="0"/>
              <a:t>Master of Youth Mental Health</a:t>
            </a:r>
            <a:endParaRPr lang="en-US" dirty="0"/>
          </a:p>
        </p:txBody>
      </p:sp>
      <p:sp>
        <p:nvSpPr>
          <p:cNvPr id="3" name="Content Placeholder 2"/>
          <p:cNvSpPr>
            <a:spLocks noGrp="1"/>
          </p:cNvSpPr>
          <p:nvPr>
            <p:ph idx="1" hasCustomPrompt="1"/>
          </p:nvPr>
        </p:nvSpPr>
        <p:spPr>
          <a:xfrm>
            <a:off x="685800" y="1905000"/>
            <a:ext cx="7772400" cy="4191000"/>
          </a:xfrm>
        </p:spPr>
        <p:txBody>
          <a:bodyPr/>
          <a:lstStyle>
            <a:lvl1pPr>
              <a:defRPr sz="2800"/>
            </a:lvl1pPr>
            <a:lvl2pPr>
              <a:defRPr sz="2400"/>
            </a:lvl2pPr>
            <a:lvl3pPr>
              <a:defRPr sz="2000"/>
            </a:lvl3pPr>
            <a:lvl4pPr>
              <a:defRPr sz="1800"/>
            </a:lvl4pPr>
          </a:lstStyle>
          <a:p>
            <a:pPr lvl="0"/>
            <a:r>
              <a:rPr lang="en-AU" dirty="0"/>
              <a:t>Slide text</a:t>
            </a:r>
          </a:p>
          <a:p>
            <a:pPr lvl="1"/>
            <a:r>
              <a:rPr lang="en-AU" dirty="0"/>
              <a:t>Slide text</a:t>
            </a:r>
          </a:p>
          <a:p>
            <a:pPr lvl="2"/>
            <a:r>
              <a:rPr lang="en-AU" dirty="0"/>
              <a:t>Slide text</a:t>
            </a:r>
          </a:p>
          <a:p>
            <a:pPr lvl="3"/>
            <a:r>
              <a:rPr lang="en-AU" dirty="0"/>
              <a:t>Slide text</a:t>
            </a:r>
            <a:endParaRPr lang="en-US" dirty="0"/>
          </a:p>
        </p:txBody>
      </p:sp>
      <p:sp>
        <p:nvSpPr>
          <p:cNvPr id="4" name="Content Placeholder 2"/>
          <p:cNvSpPr>
            <a:spLocks noGrp="1"/>
          </p:cNvSpPr>
          <p:nvPr>
            <p:ph idx="10" hasCustomPrompt="1"/>
          </p:nvPr>
        </p:nvSpPr>
        <p:spPr>
          <a:xfrm>
            <a:off x="685800" y="1066800"/>
            <a:ext cx="7772400" cy="762000"/>
          </a:xfrm>
        </p:spPr>
        <p:txBody>
          <a:bodyPr/>
          <a:lstStyle/>
          <a:p>
            <a:pPr lvl="0"/>
            <a:r>
              <a:rPr lang="en-AU" dirty="0"/>
              <a:t>Slide Title</a:t>
            </a:r>
          </a:p>
        </p:txBody>
      </p:sp>
    </p:spTree>
    <p:extLst>
      <p:ext uri="{BB962C8B-B14F-4D97-AF65-F5344CB8AC3E}">
        <p14:creationId xmlns:p14="http://schemas.microsoft.com/office/powerpoint/2010/main" val="24326132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51"/>
        <p:cNvGrpSpPr/>
        <p:nvPr/>
      </p:nvGrpSpPr>
      <p:grpSpPr>
        <a:xfrm>
          <a:off x="0" y="0"/>
          <a:ext cx="0" cy="0"/>
          <a:chOff x="0" y="0"/>
          <a:chExt cx="0" cy="0"/>
        </a:xfrm>
      </p:grpSpPr>
      <p:sp>
        <p:nvSpPr>
          <p:cNvPr id="52" name="Google Shape;52;p13"/>
          <p:cNvSpPr txBox="1">
            <a:spLocks noGrp="1"/>
          </p:cNvSpPr>
          <p:nvPr>
            <p:ph type="title"/>
          </p:nvPr>
        </p:nvSpPr>
        <p:spPr>
          <a:xfrm>
            <a:off x="531475" y="1273577"/>
            <a:ext cx="7994700" cy="763600"/>
          </a:xfrm>
          <a:prstGeom prst="rect">
            <a:avLst/>
          </a:prstGeom>
        </p:spPr>
        <p:txBody>
          <a:bodyPr spcFirstLastPara="1" wrap="square" lIns="91425" tIns="91425" rIns="91425" bIns="91425" anchor="t" anchorCtr="0"/>
          <a:lstStyle>
            <a:lvl1pPr lvl="0" rtl="0">
              <a:spcBef>
                <a:spcPts val="0"/>
              </a:spcBef>
              <a:spcAft>
                <a:spcPts val="0"/>
              </a:spcAft>
              <a:buSzPts val="2100"/>
              <a:buNone/>
              <a:defRPr sz="21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3" name="Google Shape;53;p13"/>
          <p:cNvSpPr txBox="1">
            <a:spLocks noGrp="1"/>
          </p:cNvSpPr>
          <p:nvPr>
            <p:ph type="body" idx="1"/>
          </p:nvPr>
        </p:nvSpPr>
        <p:spPr>
          <a:xfrm>
            <a:off x="555900" y="2420033"/>
            <a:ext cx="2492400" cy="3146400"/>
          </a:xfrm>
          <a:prstGeom prst="rect">
            <a:avLst/>
          </a:prstGeom>
        </p:spPr>
        <p:txBody>
          <a:bodyPr spcFirstLastPara="1" wrap="square" lIns="91425" tIns="91425" rIns="91425" bIns="91425" anchor="t" anchorCtr="0"/>
          <a:lstStyle>
            <a:lvl1pPr marL="457200" lvl="0" indent="-292100" rtl="0">
              <a:lnSpc>
                <a:spcPct val="130000"/>
              </a:lnSpc>
              <a:spcBef>
                <a:spcPts val="0"/>
              </a:spcBef>
              <a:spcAft>
                <a:spcPts val="0"/>
              </a:spcAft>
              <a:buClr>
                <a:srgbClr val="757575"/>
              </a:buClr>
              <a:buSzPts val="1000"/>
              <a:buChar char="●"/>
              <a:defRPr>
                <a:solidFill>
                  <a:srgbClr val="757575"/>
                </a:solidFill>
              </a:defRPr>
            </a:lvl1pPr>
            <a:lvl2pPr marL="914400" lvl="1" indent="-292100" rtl="0">
              <a:lnSpc>
                <a:spcPct val="130000"/>
              </a:lnSpc>
              <a:spcBef>
                <a:spcPts val="1300"/>
              </a:spcBef>
              <a:spcAft>
                <a:spcPts val="0"/>
              </a:spcAft>
              <a:buClr>
                <a:srgbClr val="757575"/>
              </a:buClr>
              <a:buSzPts val="1000"/>
              <a:buChar char="○"/>
              <a:defRPr>
                <a:solidFill>
                  <a:srgbClr val="757575"/>
                </a:solidFill>
              </a:defRPr>
            </a:lvl2pPr>
            <a:lvl3pPr marL="1371600" lvl="2" indent="-292100" rtl="0">
              <a:lnSpc>
                <a:spcPct val="130000"/>
              </a:lnSpc>
              <a:spcBef>
                <a:spcPts val="1300"/>
              </a:spcBef>
              <a:spcAft>
                <a:spcPts val="0"/>
              </a:spcAft>
              <a:buClr>
                <a:srgbClr val="757575"/>
              </a:buClr>
              <a:buSzPts val="1000"/>
              <a:buChar char="■"/>
              <a:defRPr>
                <a:solidFill>
                  <a:srgbClr val="757575"/>
                </a:solidFill>
              </a:defRPr>
            </a:lvl3pPr>
            <a:lvl4pPr marL="1828800" lvl="3" indent="-292100" rtl="0">
              <a:lnSpc>
                <a:spcPct val="130000"/>
              </a:lnSpc>
              <a:spcBef>
                <a:spcPts val="1300"/>
              </a:spcBef>
              <a:spcAft>
                <a:spcPts val="0"/>
              </a:spcAft>
              <a:buClr>
                <a:srgbClr val="757575"/>
              </a:buClr>
              <a:buSzPts val="1000"/>
              <a:buChar char="●"/>
              <a:defRPr>
                <a:solidFill>
                  <a:srgbClr val="757575"/>
                </a:solidFill>
              </a:defRPr>
            </a:lvl4pPr>
            <a:lvl5pPr marL="2286000" lvl="4" indent="-292100" rtl="0">
              <a:lnSpc>
                <a:spcPct val="130000"/>
              </a:lnSpc>
              <a:spcBef>
                <a:spcPts val="1300"/>
              </a:spcBef>
              <a:spcAft>
                <a:spcPts val="0"/>
              </a:spcAft>
              <a:buClr>
                <a:srgbClr val="757575"/>
              </a:buClr>
              <a:buSzPts val="1000"/>
              <a:buChar char="○"/>
              <a:defRPr>
                <a:solidFill>
                  <a:srgbClr val="757575"/>
                </a:solidFill>
              </a:defRPr>
            </a:lvl5pPr>
            <a:lvl6pPr marL="2743200" lvl="5" indent="-292100" rtl="0">
              <a:lnSpc>
                <a:spcPct val="130000"/>
              </a:lnSpc>
              <a:spcBef>
                <a:spcPts val="1300"/>
              </a:spcBef>
              <a:spcAft>
                <a:spcPts val="0"/>
              </a:spcAft>
              <a:buClr>
                <a:srgbClr val="757575"/>
              </a:buClr>
              <a:buSzPts val="1000"/>
              <a:buChar char="■"/>
              <a:defRPr>
                <a:solidFill>
                  <a:srgbClr val="757575"/>
                </a:solidFill>
              </a:defRPr>
            </a:lvl6pPr>
            <a:lvl7pPr marL="3200400" lvl="6" indent="-292100" rtl="0">
              <a:lnSpc>
                <a:spcPct val="130000"/>
              </a:lnSpc>
              <a:spcBef>
                <a:spcPts val="1300"/>
              </a:spcBef>
              <a:spcAft>
                <a:spcPts val="0"/>
              </a:spcAft>
              <a:buClr>
                <a:srgbClr val="757575"/>
              </a:buClr>
              <a:buSzPts val="1000"/>
              <a:buChar char="●"/>
              <a:defRPr>
                <a:solidFill>
                  <a:srgbClr val="757575"/>
                </a:solidFill>
              </a:defRPr>
            </a:lvl7pPr>
            <a:lvl8pPr marL="3657600" lvl="7" indent="-292100" rtl="0">
              <a:lnSpc>
                <a:spcPct val="130000"/>
              </a:lnSpc>
              <a:spcBef>
                <a:spcPts val="1300"/>
              </a:spcBef>
              <a:spcAft>
                <a:spcPts val="0"/>
              </a:spcAft>
              <a:buClr>
                <a:srgbClr val="757575"/>
              </a:buClr>
              <a:buSzPts val="1000"/>
              <a:buChar char="○"/>
              <a:defRPr>
                <a:solidFill>
                  <a:srgbClr val="757575"/>
                </a:solidFill>
              </a:defRPr>
            </a:lvl8pPr>
            <a:lvl9pPr marL="4114800" lvl="8" indent="-292100" rtl="0">
              <a:lnSpc>
                <a:spcPct val="130000"/>
              </a:lnSpc>
              <a:spcBef>
                <a:spcPts val="1300"/>
              </a:spcBef>
              <a:spcAft>
                <a:spcPts val="1300"/>
              </a:spcAft>
              <a:buClr>
                <a:srgbClr val="757575"/>
              </a:buClr>
              <a:buSzPts val="1000"/>
              <a:buChar char="■"/>
              <a:defRPr>
                <a:solidFill>
                  <a:srgbClr val="757575"/>
                </a:solidFill>
              </a:defRPr>
            </a:lvl9pPr>
          </a:lstStyle>
          <a:p>
            <a:endParaRPr/>
          </a:p>
        </p:txBody>
      </p:sp>
      <p:sp>
        <p:nvSpPr>
          <p:cNvPr id="54" name="Google Shape;54;p13"/>
          <p:cNvSpPr txBox="1">
            <a:spLocks noGrp="1"/>
          </p:cNvSpPr>
          <p:nvPr>
            <p:ph type="sldNum" idx="12"/>
          </p:nvPr>
        </p:nvSpPr>
        <p:spPr>
          <a:xfrm>
            <a:off x="8396258" y="6252928"/>
            <a:ext cx="548700" cy="524800"/>
          </a:xfrm>
          <a:prstGeom prst="rect">
            <a:avLst/>
          </a:prstGeom>
          <a:noFill/>
          <a:ln>
            <a:noFill/>
          </a:ln>
        </p:spPr>
        <p:txBody>
          <a:bodyPr spcFirstLastPara="1" wrap="square" lIns="91425" tIns="91425" rIns="91425" bIns="91425" anchor="ctr" anchorCtr="0">
            <a:noAutofit/>
          </a:bodyPr>
          <a:lstStyle>
            <a:lvl1pPr lvl="0" algn="r" rtl="0">
              <a:buNone/>
              <a:defRPr sz="600">
                <a:solidFill>
                  <a:srgbClr val="BBBBBB"/>
                </a:solidFill>
                <a:latin typeface="Rubik Light"/>
                <a:ea typeface="Rubik Light"/>
                <a:cs typeface="Rubik Light"/>
                <a:sym typeface="Rubik Light"/>
              </a:defRPr>
            </a:lvl1pPr>
            <a:lvl2pPr lvl="1" algn="r" rtl="0">
              <a:buNone/>
              <a:defRPr sz="600">
                <a:solidFill>
                  <a:srgbClr val="BBBBBB"/>
                </a:solidFill>
                <a:latin typeface="Rubik Light"/>
                <a:ea typeface="Rubik Light"/>
                <a:cs typeface="Rubik Light"/>
                <a:sym typeface="Rubik Light"/>
              </a:defRPr>
            </a:lvl2pPr>
            <a:lvl3pPr lvl="2" algn="r" rtl="0">
              <a:buNone/>
              <a:defRPr sz="600">
                <a:solidFill>
                  <a:srgbClr val="BBBBBB"/>
                </a:solidFill>
                <a:latin typeface="Rubik Light"/>
                <a:ea typeface="Rubik Light"/>
                <a:cs typeface="Rubik Light"/>
                <a:sym typeface="Rubik Light"/>
              </a:defRPr>
            </a:lvl3pPr>
            <a:lvl4pPr lvl="3" algn="r" rtl="0">
              <a:buNone/>
              <a:defRPr sz="600">
                <a:solidFill>
                  <a:srgbClr val="BBBBBB"/>
                </a:solidFill>
                <a:latin typeface="Rubik Light"/>
                <a:ea typeface="Rubik Light"/>
                <a:cs typeface="Rubik Light"/>
                <a:sym typeface="Rubik Light"/>
              </a:defRPr>
            </a:lvl4pPr>
            <a:lvl5pPr lvl="4" algn="r" rtl="0">
              <a:buNone/>
              <a:defRPr sz="600">
                <a:solidFill>
                  <a:srgbClr val="BBBBBB"/>
                </a:solidFill>
                <a:latin typeface="Rubik Light"/>
                <a:ea typeface="Rubik Light"/>
                <a:cs typeface="Rubik Light"/>
                <a:sym typeface="Rubik Light"/>
              </a:defRPr>
            </a:lvl5pPr>
            <a:lvl6pPr lvl="5" algn="r" rtl="0">
              <a:buNone/>
              <a:defRPr sz="600">
                <a:solidFill>
                  <a:srgbClr val="BBBBBB"/>
                </a:solidFill>
                <a:latin typeface="Rubik Light"/>
                <a:ea typeface="Rubik Light"/>
                <a:cs typeface="Rubik Light"/>
                <a:sym typeface="Rubik Light"/>
              </a:defRPr>
            </a:lvl6pPr>
            <a:lvl7pPr lvl="6" algn="r" rtl="0">
              <a:buNone/>
              <a:defRPr sz="600">
                <a:solidFill>
                  <a:srgbClr val="BBBBBB"/>
                </a:solidFill>
                <a:latin typeface="Rubik Light"/>
                <a:ea typeface="Rubik Light"/>
                <a:cs typeface="Rubik Light"/>
                <a:sym typeface="Rubik Light"/>
              </a:defRPr>
            </a:lvl7pPr>
            <a:lvl8pPr lvl="7" algn="r" rtl="0">
              <a:buNone/>
              <a:defRPr sz="600">
                <a:solidFill>
                  <a:srgbClr val="BBBBBB"/>
                </a:solidFill>
                <a:latin typeface="Rubik Light"/>
                <a:ea typeface="Rubik Light"/>
                <a:cs typeface="Rubik Light"/>
                <a:sym typeface="Rubik Light"/>
              </a:defRPr>
            </a:lvl8pPr>
            <a:lvl9pPr lvl="8" algn="r" rtl="0">
              <a:buNone/>
              <a:defRPr sz="600">
                <a:solidFill>
                  <a:srgbClr val="BBBBBB"/>
                </a:solidFill>
                <a:latin typeface="Rubik Light"/>
                <a:ea typeface="Rubik Light"/>
                <a:cs typeface="Rubik Light"/>
                <a:sym typeface="Rubik Light"/>
              </a:defRPr>
            </a:lvl9pPr>
          </a:lstStyle>
          <a:p>
            <a:fld id="{00000000-1234-1234-1234-123412341234}" type="slidenum">
              <a:rPr lang="en-GB" smtClean="0"/>
              <a:pPr/>
              <a:t>‹#›</a:t>
            </a:fld>
            <a:endParaRPr lang="en-GB"/>
          </a:p>
        </p:txBody>
      </p:sp>
      <p:cxnSp>
        <p:nvCxnSpPr>
          <p:cNvPr id="55" name="Google Shape;55;p13"/>
          <p:cNvCxnSpPr/>
          <p:nvPr/>
        </p:nvCxnSpPr>
        <p:spPr>
          <a:xfrm>
            <a:off x="8526150" y="6351868"/>
            <a:ext cx="329700" cy="0"/>
          </a:xfrm>
          <a:prstGeom prst="straightConnector1">
            <a:avLst/>
          </a:prstGeom>
          <a:noFill/>
          <a:ln w="9525" cap="flat" cmpd="sng">
            <a:solidFill>
              <a:srgbClr val="BBBBBB"/>
            </a:solidFill>
            <a:prstDash val="solid"/>
            <a:round/>
            <a:headEnd type="none" w="med" len="med"/>
            <a:tailEnd type="none" w="med" len="med"/>
          </a:ln>
        </p:spPr>
      </p:cxnSp>
      <p:pic>
        <p:nvPicPr>
          <p:cNvPr id="56" name="Google Shape;56;p13"/>
          <p:cNvPicPr preferRelativeResize="0"/>
          <p:nvPr/>
        </p:nvPicPr>
        <p:blipFill>
          <a:blip r:embed="rId2">
            <a:alphaModFix/>
          </a:blip>
          <a:stretch>
            <a:fillRect/>
          </a:stretch>
        </p:blipFill>
        <p:spPr>
          <a:xfrm>
            <a:off x="269625" y="6323536"/>
            <a:ext cx="235348" cy="313797"/>
          </a:xfrm>
          <a:prstGeom prst="rect">
            <a:avLst/>
          </a:prstGeom>
          <a:noFill/>
          <a:ln>
            <a:noFill/>
          </a:ln>
        </p:spPr>
      </p:pic>
      <p:sp>
        <p:nvSpPr>
          <p:cNvPr id="57" name="Google Shape;57;p13"/>
          <p:cNvSpPr txBox="1">
            <a:spLocks noGrp="1"/>
          </p:cNvSpPr>
          <p:nvPr>
            <p:ph type="body" idx="2"/>
          </p:nvPr>
        </p:nvSpPr>
        <p:spPr>
          <a:xfrm>
            <a:off x="3291891" y="2420033"/>
            <a:ext cx="2492400" cy="3146400"/>
          </a:xfrm>
          <a:prstGeom prst="rect">
            <a:avLst/>
          </a:prstGeom>
        </p:spPr>
        <p:txBody>
          <a:bodyPr spcFirstLastPara="1" wrap="square" lIns="91425" tIns="91425" rIns="91425" bIns="91425" anchor="t" anchorCtr="0"/>
          <a:lstStyle>
            <a:lvl1pPr marL="457200" lvl="0" indent="-292100" rtl="0">
              <a:lnSpc>
                <a:spcPct val="130000"/>
              </a:lnSpc>
              <a:spcBef>
                <a:spcPts val="0"/>
              </a:spcBef>
              <a:spcAft>
                <a:spcPts val="0"/>
              </a:spcAft>
              <a:buClr>
                <a:srgbClr val="757575"/>
              </a:buClr>
              <a:buSzPts val="1000"/>
              <a:buChar char="●"/>
              <a:defRPr>
                <a:solidFill>
                  <a:srgbClr val="757575"/>
                </a:solidFill>
              </a:defRPr>
            </a:lvl1pPr>
            <a:lvl2pPr marL="914400" lvl="1" indent="-292100" rtl="0">
              <a:lnSpc>
                <a:spcPct val="130000"/>
              </a:lnSpc>
              <a:spcBef>
                <a:spcPts val="1300"/>
              </a:spcBef>
              <a:spcAft>
                <a:spcPts val="0"/>
              </a:spcAft>
              <a:buClr>
                <a:srgbClr val="757575"/>
              </a:buClr>
              <a:buSzPts val="1000"/>
              <a:buChar char="○"/>
              <a:defRPr>
                <a:solidFill>
                  <a:srgbClr val="757575"/>
                </a:solidFill>
              </a:defRPr>
            </a:lvl2pPr>
            <a:lvl3pPr marL="1371600" lvl="2" indent="-292100" rtl="0">
              <a:lnSpc>
                <a:spcPct val="130000"/>
              </a:lnSpc>
              <a:spcBef>
                <a:spcPts val="1300"/>
              </a:spcBef>
              <a:spcAft>
                <a:spcPts val="0"/>
              </a:spcAft>
              <a:buClr>
                <a:srgbClr val="757575"/>
              </a:buClr>
              <a:buSzPts val="1000"/>
              <a:buChar char="■"/>
              <a:defRPr>
                <a:solidFill>
                  <a:srgbClr val="757575"/>
                </a:solidFill>
              </a:defRPr>
            </a:lvl3pPr>
            <a:lvl4pPr marL="1828800" lvl="3" indent="-292100" rtl="0">
              <a:lnSpc>
                <a:spcPct val="130000"/>
              </a:lnSpc>
              <a:spcBef>
                <a:spcPts val="1300"/>
              </a:spcBef>
              <a:spcAft>
                <a:spcPts val="0"/>
              </a:spcAft>
              <a:buClr>
                <a:srgbClr val="757575"/>
              </a:buClr>
              <a:buSzPts val="1000"/>
              <a:buChar char="●"/>
              <a:defRPr>
                <a:solidFill>
                  <a:srgbClr val="757575"/>
                </a:solidFill>
              </a:defRPr>
            </a:lvl4pPr>
            <a:lvl5pPr marL="2286000" lvl="4" indent="-292100" rtl="0">
              <a:lnSpc>
                <a:spcPct val="130000"/>
              </a:lnSpc>
              <a:spcBef>
                <a:spcPts val="1300"/>
              </a:spcBef>
              <a:spcAft>
                <a:spcPts val="0"/>
              </a:spcAft>
              <a:buClr>
                <a:srgbClr val="757575"/>
              </a:buClr>
              <a:buSzPts val="1000"/>
              <a:buChar char="○"/>
              <a:defRPr>
                <a:solidFill>
                  <a:srgbClr val="757575"/>
                </a:solidFill>
              </a:defRPr>
            </a:lvl5pPr>
            <a:lvl6pPr marL="2743200" lvl="5" indent="-292100" rtl="0">
              <a:lnSpc>
                <a:spcPct val="130000"/>
              </a:lnSpc>
              <a:spcBef>
                <a:spcPts val="1300"/>
              </a:spcBef>
              <a:spcAft>
                <a:spcPts val="0"/>
              </a:spcAft>
              <a:buClr>
                <a:srgbClr val="757575"/>
              </a:buClr>
              <a:buSzPts val="1000"/>
              <a:buChar char="■"/>
              <a:defRPr>
                <a:solidFill>
                  <a:srgbClr val="757575"/>
                </a:solidFill>
              </a:defRPr>
            </a:lvl6pPr>
            <a:lvl7pPr marL="3200400" lvl="6" indent="-292100" rtl="0">
              <a:lnSpc>
                <a:spcPct val="130000"/>
              </a:lnSpc>
              <a:spcBef>
                <a:spcPts val="1300"/>
              </a:spcBef>
              <a:spcAft>
                <a:spcPts val="0"/>
              </a:spcAft>
              <a:buClr>
                <a:srgbClr val="757575"/>
              </a:buClr>
              <a:buSzPts val="1000"/>
              <a:buChar char="●"/>
              <a:defRPr>
                <a:solidFill>
                  <a:srgbClr val="757575"/>
                </a:solidFill>
              </a:defRPr>
            </a:lvl7pPr>
            <a:lvl8pPr marL="3657600" lvl="7" indent="-292100" rtl="0">
              <a:lnSpc>
                <a:spcPct val="130000"/>
              </a:lnSpc>
              <a:spcBef>
                <a:spcPts val="1300"/>
              </a:spcBef>
              <a:spcAft>
                <a:spcPts val="0"/>
              </a:spcAft>
              <a:buClr>
                <a:srgbClr val="757575"/>
              </a:buClr>
              <a:buSzPts val="1000"/>
              <a:buChar char="○"/>
              <a:defRPr>
                <a:solidFill>
                  <a:srgbClr val="757575"/>
                </a:solidFill>
              </a:defRPr>
            </a:lvl8pPr>
            <a:lvl9pPr marL="4114800" lvl="8" indent="-292100" rtl="0">
              <a:lnSpc>
                <a:spcPct val="130000"/>
              </a:lnSpc>
              <a:spcBef>
                <a:spcPts val="1300"/>
              </a:spcBef>
              <a:spcAft>
                <a:spcPts val="1300"/>
              </a:spcAft>
              <a:buClr>
                <a:srgbClr val="757575"/>
              </a:buClr>
              <a:buSzPts val="1000"/>
              <a:buChar char="■"/>
              <a:defRPr>
                <a:solidFill>
                  <a:srgbClr val="757575"/>
                </a:solidFill>
              </a:defRPr>
            </a:lvl9pPr>
          </a:lstStyle>
          <a:p>
            <a:endParaRPr/>
          </a:p>
        </p:txBody>
      </p:sp>
      <p:sp>
        <p:nvSpPr>
          <p:cNvPr id="58" name="Google Shape;58;p13"/>
          <p:cNvSpPr txBox="1">
            <a:spLocks noGrp="1"/>
          </p:cNvSpPr>
          <p:nvPr>
            <p:ph type="body" idx="3"/>
          </p:nvPr>
        </p:nvSpPr>
        <p:spPr>
          <a:xfrm>
            <a:off x="6019891" y="2420033"/>
            <a:ext cx="2492400" cy="3146400"/>
          </a:xfrm>
          <a:prstGeom prst="rect">
            <a:avLst/>
          </a:prstGeom>
        </p:spPr>
        <p:txBody>
          <a:bodyPr spcFirstLastPara="1" wrap="square" lIns="91425" tIns="91425" rIns="91425" bIns="91425" anchor="t" anchorCtr="0"/>
          <a:lstStyle>
            <a:lvl1pPr marL="457200" lvl="0" indent="-292100" rtl="0">
              <a:lnSpc>
                <a:spcPct val="130000"/>
              </a:lnSpc>
              <a:spcBef>
                <a:spcPts val="0"/>
              </a:spcBef>
              <a:spcAft>
                <a:spcPts val="0"/>
              </a:spcAft>
              <a:buClr>
                <a:srgbClr val="757575"/>
              </a:buClr>
              <a:buSzPts val="1000"/>
              <a:buChar char="●"/>
              <a:defRPr>
                <a:solidFill>
                  <a:srgbClr val="757575"/>
                </a:solidFill>
              </a:defRPr>
            </a:lvl1pPr>
            <a:lvl2pPr marL="914400" lvl="1" indent="-292100" rtl="0">
              <a:lnSpc>
                <a:spcPct val="130000"/>
              </a:lnSpc>
              <a:spcBef>
                <a:spcPts val="1300"/>
              </a:spcBef>
              <a:spcAft>
                <a:spcPts val="0"/>
              </a:spcAft>
              <a:buClr>
                <a:srgbClr val="757575"/>
              </a:buClr>
              <a:buSzPts val="1000"/>
              <a:buChar char="○"/>
              <a:defRPr>
                <a:solidFill>
                  <a:srgbClr val="757575"/>
                </a:solidFill>
              </a:defRPr>
            </a:lvl2pPr>
            <a:lvl3pPr marL="1371600" lvl="2" indent="-292100" rtl="0">
              <a:lnSpc>
                <a:spcPct val="130000"/>
              </a:lnSpc>
              <a:spcBef>
                <a:spcPts val="1300"/>
              </a:spcBef>
              <a:spcAft>
                <a:spcPts val="0"/>
              </a:spcAft>
              <a:buClr>
                <a:srgbClr val="757575"/>
              </a:buClr>
              <a:buSzPts val="1000"/>
              <a:buChar char="■"/>
              <a:defRPr>
                <a:solidFill>
                  <a:srgbClr val="757575"/>
                </a:solidFill>
              </a:defRPr>
            </a:lvl3pPr>
            <a:lvl4pPr marL="1828800" lvl="3" indent="-292100" rtl="0">
              <a:lnSpc>
                <a:spcPct val="130000"/>
              </a:lnSpc>
              <a:spcBef>
                <a:spcPts val="1300"/>
              </a:spcBef>
              <a:spcAft>
                <a:spcPts val="0"/>
              </a:spcAft>
              <a:buClr>
                <a:srgbClr val="757575"/>
              </a:buClr>
              <a:buSzPts val="1000"/>
              <a:buChar char="●"/>
              <a:defRPr>
                <a:solidFill>
                  <a:srgbClr val="757575"/>
                </a:solidFill>
              </a:defRPr>
            </a:lvl4pPr>
            <a:lvl5pPr marL="2286000" lvl="4" indent="-292100" rtl="0">
              <a:lnSpc>
                <a:spcPct val="130000"/>
              </a:lnSpc>
              <a:spcBef>
                <a:spcPts val="1300"/>
              </a:spcBef>
              <a:spcAft>
                <a:spcPts val="0"/>
              </a:spcAft>
              <a:buClr>
                <a:srgbClr val="757575"/>
              </a:buClr>
              <a:buSzPts val="1000"/>
              <a:buChar char="○"/>
              <a:defRPr>
                <a:solidFill>
                  <a:srgbClr val="757575"/>
                </a:solidFill>
              </a:defRPr>
            </a:lvl5pPr>
            <a:lvl6pPr marL="2743200" lvl="5" indent="-292100" rtl="0">
              <a:lnSpc>
                <a:spcPct val="130000"/>
              </a:lnSpc>
              <a:spcBef>
                <a:spcPts val="1300"/>
              </a:spcBef>
              <a:spcAft>
                <a:spcPts val="0"/>
              </a:spcAft>
              <a:buClr>
                <a:srgbClr val="757575"/>
              </a:buClr>
              <a:buSzPts val="1000"/>
              <a:buChar char="■"/>
              <a:defRPr>
                <a:solidFill>
                  <a:srgbClr val="757575"/>
                </a:solidFill>
              </a:defRPr>
            </a:lvl6pPr>
            <a:lvl7pPr marL="3200400" lvl="6" indent="-292100" rtl="0">
              <a:lnSpc>
                <a:spcPct val="130000"/>
              </a:lnSpc>
              <a:spcBef>
                <a:spcPts val="1300"/>
              </a:spcBef>
              <a:spcAft>
                <a:spcPts val="0"/>
              </a:spcAft>
              <a:buClr>
                <a:srgbClr val="757575"/>
              </a:buClr>
              <a:buSzPts val="1000"/>
              <a:buChar char="●"/>
              <a:defRPr>
                <a:solidFill>
                  <a:srgbClr val="757575"/>
                </a:solidFill>
              </a:defRPr>
            </a:lvl7pPr>
            <a:lvl8pPr marL="3657600" lvl="7" indent="-292100" rtl="0">
              <a:lnSpc>
                <a:spcPct val="130000"/>
              </a:lnSpc>
              <a:spcBef>
                <a:spcPts val="1300"/>
              </a:spcBef>
              <a:spcAft>
                <a:spcPts val="0"/>
              </a:spcAft>
              <a:buClr>
                <a:srgbClr val="757575"/>
              </a:buClr>
              <a:buSzPts val="1000"/>
              <a:buChar char="○"/>
              <a:defRPr>
                <a:solidFill>
                  <a:srgbClr val="757575"/>
                </a:solidFill>
              </a:defRPr>
            </a:lvl8pPr>
            <a:lvl9pPr marL="4114800" lvl="8" indent="-292100" rtl="0">
              <a:lnSpc>
                <a:spcPct val="130000"/>
              </a:lnSpc>
              <a:spcBef>
                <a:spcPts val="1300"/>
              </a:spcBef>
              <a:spcAft>
                <a:spcPts val="1300"/>
              </a:spcAft>
              <a:buClr>
                <a:srgbClr val="757575"/>
              </a:buClr>
              <a:buSzPts val="1000"/>
              <a:buChar char="■"/>
              <a:defRPr>
                <a:solidFill>
                  <a:srgbClr val="757575"/>
                </a:solidFill>
              </a:defRPr>
            </a:lvl9pPr>
          </a:lstStyle>
          <a:p>
            <a:endParaRPr/>
          </a:p>
        </p:txBody>
      </p:sp>
    </p:spTree>
    <p:extLst>
      <p:ext uri="{BB962C8B-B14F-4D97-AF65-F5344CB8AC3E}">
        <p14:creationId xmlns:p14="http://schemas.microsoft.com/office/powerpoint/2010/main" val="4025556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B5ECA5CA-3E7A-FF45-9840-F2D5F1800536}" type="datetimeFigureOut">
              <a:rPr lang="en-US" smtClean="0"/>
              <a:t>3/6/2020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4B6989C-A65C-6F4C-AC34-D56BC14DCCAE}" type="slidenum">
              <a:rPr lang="en-US" smtClean="0"/>
              <a:t>‹#›</a:t>
            </a:fld>
            <a:endParaRPr lang="en-US" dirty="0"/>
          </a:p>
        </p:txBody>
      </p:sp>
    </p:spTree>
    <p:extLst>
      <p:ext uri="{BB962C8B-B14F-4D97-AF65-F5344CB8AC3E}">
        <p14:creationId xmlns:p14="http://schemas.microsoft.com/office/powerpoint/2010/main" val="277222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B5ECA5CA-3E7A-FF45-9840-F2D5F1800536}" type="datetimeFigureOut">
              <a:rPr lang="en-US" smtClean="0"/>
              <a:t>3/6/2020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4B6989C-A65C-6F4C-AC34-D56BC14DCCAE}" type="slidenum">
              <a:rPr lang="en-US" smtClean="0"/>
              <a:t>‹#›</a:t>
            </a:fld>
            <a:endParaRPr lang="en-US" dirty="0"/>
          </a:p>
        </p:txBody>
      </p:sp>
    </p:spTree>
    <p:extLst>
      <p:ext uri="{BB962C8B-B14F-4D97-AF65-F5344CB8AC3E}">
        <p14:creationId xmlns:p14="http://schemas.microsoft.com/office/powerpoint/2010/main" val="4072310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p:txBody>
          <a:bodyPr/>
          <a:lstStyle/>
          <a:p>
            <a:fld id="{B5ECA5CA-3E7A-FF45-9840-F2D5F1800536}" type="datetimeFigureOut">
              <a:rPr lang="en-US" smtClean="0"/>
              <a:t>3/6/2020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4B6989C-A65C-6F4C-AC34-D56BC14DCCAE}" type="slidenum">
              <a:rPr lang="en-US" smtClean="0"/>
              <a:t>‹#›</a:t>
            </a:fld>
            <a:endParaRPr lang="en-US" dirty="0"/>
          </a:p>
        </p:txBody>
      </p:sp>
    </p:spTree>
    <p:extLst>
      <p:ext uri="{BB962C8B-B14F-4D97-AF65-F5344CB8AC3E}">
        <p14:creationId xmlns:p14="http://schemas.microsoft.com/office/powerpoint/2010/main" val="3938091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p:txBody>
          <a:bodyPr/>
          <a:lstStyle/>
          <a:p>
            <a:fld id="{B5ECA5CA-3E7A-FF45-9840-F2D5F1800536}" type="datetimeFigureOut">
              <a:rPr lang="en-US" smtClean="0"/>
              <a:t>3/6/2020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4B6989C-A65C-6F4C-AC34-D56BC14DCCAE}" type="slidenum">
              <a:rPr lang="en-US" smtClean="0"/>
              <a:t>‹#›</a:t>
            </a:fld>
            <a:endParaRPr lang="en-US" dirty="0"/>
          </a:p>
        </p:txBody>
      </p:sp>
    </p:spTree>
    <p:extLst>
      <p:ext uri="{BB962C8B-B14F-4D97-AF65-F5344CB8AC3E}">
        <p14:creationId xmlns:p14="http://schemas.microsoft.com/office/powerpoint/2010/main" val="1385483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p>
            <a:fld id="{B5ECA5CA-3E7A-FF45-9840-F2D5F1800536}" type="datetimeFigureOut">
              <a:rPr lang="en-US" smtClean="0"/>
              <a:t>3/6/2020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4B6989C-A65C-6F4C-AC34-D56BC14DCCAE}" type="slidenum">
              <a:rPr lang="en-US" smtClean="0"/>
              <a:t>‹#›</a:t>
            </a:fld>
            <a:endParaRPr lang="en-US" dirty="0"/>
          </a:p>
        </p:txBody>
      </p:sp>
    </p:spTree>
    <p:extLst>
      <p:ext uri="{BB962C8B-B14F-4D97-AF65-F5344CB8AC3E}">
        <p14:creationId xmlns:p14="http://schemas.microsoft.com/office/powerpoint/2010/main" val="4022813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ECA5CA-3E7A-FF45-9840-F2D5F1800536}" type="datetimeFigureOut">
              <a:rPr lang="en-US" smtClean="0"/>
              <a:t>3/6/2020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4B6989C-A65C-6F4C-AC34-D56BC14DCCAE}" type="slidenum">
              <a:rPr lang="en-US" smtClean="0"/>
              <a:t>‹#›</a:t>
            </a:fld>
            <a:endParaRPr lang="en-US" dirty="0"/>
          </a:p>
        </p:txBody>
      </p:sp>
    </p:spTree>
    <p:extLst>
      <p:ext uri="{BB962C8B-B14F-4D97-AF65-F5344CB8AC3E}">
        <p14:creationId xmlns:p14="http://schemas.microsoft.com/office/powerpoint/2010/main" val="4213671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B5ECA5CA-3E7A-FF45-9840-F2D5F1800536}" type="datetimeFigureOut">
              <a:rPr lang="en-US" smtClean="0"/>
              <a:t>3/6/2020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4B6989C-A65C-6F4C-AC34-D56BC14DCCAE}" type="slidenum">
              <a:rPr lang="en-US" smtClean="0"/>
              <a:t>‹#›</a:t>
            </a:fld>
            <a:endParaRPr lang="en-US" dirty="0"/>
          </a:p>
        </p:txBody>
      </p:sp>
    </p:spTree>
    <p:extLst>
      <p:ext uri="{BB962C8B-B14F-4D97-AF65-F5344CB8AC3E}">
        <p14:creationId xmlns:p14="http://schemas.microsoft.com/office/powerpoint/2010/main" val="2887183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B5ECA5CA-3E7A-FF45-9840-F2D5F1800536}" type="datetimeFigureOut">
              <a:rPr lang="en-US" smtClean="0"/>
              <a:t>3/6/2020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4B6989C-A65C-6F4C-AC34-D56BC14DCCAE}" type="slidenum">
              <a:rPr lang="en-US" smtClean="0"/>
              <a:t>‹#›</a:t>
            </a:fld>
            <a:endParaRPr lang="en-US" dirty="0"/>
          </a:p>
        </p:txBody>
      </p:sp>
    </p:spTree>
    <p:extLst>
      <p:ext uri="{BB962C8B-B14F-4D97-AF65-F5344CB8AC3E}">
        <p14:creationId xmlns:p14="http://schemas.microsoft.com/office/powerpoint/2010/main" val="3565400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ECA5CA-3E7A-FF45-9840-F2D5F1800536}" type="datetimeFigureOut">
              <a:rPr lang="en-US" smtClean="0"/>
              <a:t>3/6/2020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B6989C-A65C-6F4C-AC34-D56BC14DCCAE}" type="slidenum">
              <a:rPr lang="en-US" smtClean="0"/>
              <a:t>‹#›</a:t>
            </a:fld>
            <a:endParaRPr lang="en-US" dirty="0"/>
          </a:p>
        </p:txBody>
      </p:sp>
    </p:spTree>
    <p:extLst>
      <p:ext uri="{BB962C8B-B14F-4D97-AF65-F5344CB8AC3E}">
        <p14:creationId xmlns:p14="http://schemas.microsoft.com/office/powerpoint/2010/main" val="31817094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gif"/><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39.JPG"/></Relationships>
</file>

<file path=ppt/slides/_rels/slide18.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jp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jpeg"/><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file://localhost/%5C%5Clocalhost%5Ccid%5C45EB4F4C-745A-41AB-8C1E-323F9695C1FA" TargetMode="External"/><Relationship Id="rId11" Type="http://schemas.openxmlformats.org/officeDocument/2006/relationships/image" Target="../media/image22.jpeg"/><Relationship Id="rId5" Type="http://schemas.openxmlformats.org/officeDocument/2006/relationships/image" Target="../media/image17.png"/><Relationship Id="rId10" Type="http://schemas.openxmlformats.org/officeDocument/2006/relationships/image" Target="../media/image21.jpeg"/><Relationship Id="rId4" Type="http://schemas.openxmlformats.org/officeDocument/2006/relationships/image" Target="file://localhost/%5C%5Clocalhost%5Ccid%5C4C9270EA-B927-47BA-8421-BEE29FDA0EDF" TargetMode="External"/><Relationship Id="rId9" Type="http://schemas.openxmlformats.org/officeDocument/2006/relationships/image" Target="../media/image20.jpeg"/><Relationship Id="rId1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0" descr="New_design_logo_Sparx.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39713" y="3851275"/>
            <a:ext cx="1071562" cy="80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2" name="Picture 12" descr="New_design_logo_Sparx.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511338" y="3922713"/>
            <a:ext cx="785812" cy="588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itle 1"/>
          <p:cNvSpPr txBox="1">
            <a:spLocks/>
          </p:cNvSpPr>
          <p:nvPr/>
        </p:nvSpPr>
        <p:spPr>
          <a:xfrm>
            <a:off x="3295650" y="1570038"/>
            <a:ext cx="2706688" cy="4941887"/>
          </a:xfrm>
          <a:prstGeom prst="rect">
            <a:avLst/>
          </a:prstGeom>
        </p:spPr>
        <p:txBody>
          <a:bodyPr lIns="91332" tIns="45666" rIns="91332" bIns="45666" anchor="ctr">
            <a:normAutofit/>
          </a:bodyPr>
          <a:lstStyle/>
          <a:p>
            <a:pPr defTabSz="913326" fontAlgn="auto">
              <a:lnSpc>
                <a:spcPct val="150000"/>
              </a:lnSpc>
              <a:spcAft>
                <a:spcPts val="0"/>
              </a:spcAft>
              <a:defRPr/>
            </a:pPr>
            <a:endParaRPr lang="en-NZ" sz="700" dirty="0">
              <a:latin typeface="Verdana" pitchFamily="34" charset="0"/>
              <a:ea typeface="+mj-ea"/>
              <a:cs typeface="+mj-cs"/>
            </a:endParaRPr>
          </a:p>
        </p:txBody>
      </p:sp>
      <p:pic>
        <p:nvPicPr>
          <p:cNvPr id="15364" name="Picture 13" descr="bluesky-lower.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85000" y="5927725"/>
            <a:ext cx="2159000" cy="930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5" name="Picture 14" descr="FOM_ColHor_RGB300.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27963" y="6194425"/>
            <a:ext cx="1069975"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70" name="Picture 3" descr="Slide1 cop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140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a:extLst>
              <a:ext uri="{FF2B5EF4-FFF2-40B4-BE49-F238E27FC236}">
                <a16:creationId xmlns:a16="http://schemas.microsoft.com/office/drawing/2014/main" id="{2144CCFE-51B9-0D4E-B0C8-376AAA5172CD}"/>
              </a:ext>
            </a:extLst>
          </p:cNvPr>
          <p:cNvSpPr>
            <a:spLocks noGrp="1"/>
          </p:cNvSpPr>
          <p:nvPr>
            <p:ph type="ctrTitle"/>
          </p:nvPr>
        </p:nvSpPr>
        <p:spPr>
          <a:xfrm>
            <a:off x="255029" y="2094721"/>
            <a:ext cx="8593138" cy="1470025"/>
          </a:xfrm>
        </p:spPr>
        <p:txBody>
          <a:bodyPr>
            <a:normAutofit fontScale="90000"/>
          </a:bodyPr>
          <a:lstStyle/>
          <a:p>
            <a:r>
              <a:rPr lang="en-GB" b="1" dirty="0"/>
              <a:t>Digital interventions for youth with suicidal ideation or self-harm</a:t>
            </a:r>
            <a:br>
              <a:rPr lang="en-NZ" dirty="0"/>
            </a:br>
            <a:endParaRPr lang="en-US" sz="3200" dirty="0"/>
          </a:p>
        </p:txBody>
      </p:sp>
      <p:sp>
        <p:nvSpPr>
          <p:cNvPr id="10" name="TextBox 9">
            <a:extLst>
              <a:ext uri="{FF2B5EF4-FFF2-40B4-BE49-F238E27FC236}">
                <a16:creationId xmlns:a16="http://schemas.microsoft.com/office/drawing/2014/main" id="{BC07B2BD-B9F2-0748-BE50-9F27886E64D0}"/>
              </a:ext>
            </a:extLst>
          </p:cNvPr>
          <p:cNvSpPr txBox="1"/>
          <p:nvPr/>
        </p:nvSpPr>
        <p:spPr>
          <a:xfrm>
            <a:off x="752990" y="5404722"/>
            <a:ext cx="7840133" cy="2523768"/>
          </a:xfrm>
          <a:prstGeom prst="rect">
            <a:avLst/>
          </a:prstGeom>
          <a:noFill/>
        </p:spPr>
        <p:txBody>
          <a:bodyPr wrap="square">
            <a:spAutoFit/>
          </a:bodyPr>
          <a:lstStyle/>
          <a:p>
            <a:pPr algn="ctr">
              <a:defRPr/>
            </a:pPr>
            <a:r>
              <a:rPr lang="en-NZ" i="1" dirty="0"/>
              <a:t>Dr Sarah Hetrick</a:t>
            </a:r>
          </a:p>
          <a:p>
            <a:pPr algn="ctr">
              <a:defRPr/>
            </a:pPr>
            <a:r>
              <a:rPr lang="en-NZ" i="1" dirty="0"/>
              <a:t>Associate Professor in Youth Mental Health</a:t>
            </a:r>
          </a:p>
          <a:p>
            <a:pPr algn="ctr">
              <a:defRPr/>
            </a:pPr>
            <a:r>
              <a:rPr lang="en-NZ" i="1" dirty="0"/>
              <a:t>Department of Psychological Medicine, University of Auckland</a:t>
            </a:r>
          </a:p>
          <a:p>
            <a:pPr algn="ctr">
              <a:defRPr/>
            </a:pPr>
            <a:r>
              <a:rPr lang="en-AU" dirty="0" err="1"/>
              <a:t>s.hetrick@auckland.ac.nz</a:t>
            </a:r>
            <a:endParaRPr lang="en-AU" dirty="0"/>
          </a:p>
          <a:p>
            <a:pPr algn="ctr">
              <a:defRPr/>
            </a:pPr>
            <a:r>
              <a:rPr lang="en-AU" dirty="0"/>
              <a:t>@</a:t>
            </a:r>
            <a:r>
              <a:rPr lang="en-AU" dirty="0" err="1"/>
              <a:t>SarahShetrick</a:t>
            </a:r>
            <a:endParaRPr lang="en-AU" dirty="0"/>
          </a:p>
          <a:p>
            <a:pPr algn="ctr">
              <a:defRPr/>
            </a:pPr>
            <a:endParaRPr lang="en-NZ" i="1" dirty="0"/>
          </a:p>
          <a:p>
            <a:pPr algn="ctr">
              <a:defRPr/>
            </a:pPr>
            <a:endParaRPr lang="en-NZ" i="1" dirty="0"/>
          </a:p>
          <a:p>
            <a:pPr algn="ctr">
              <a:defRPr/>
            </a:pPr>
            <a:endParaRPr lang="en-NZ" sz="3200" dirty="0"/>
          </a:p>
        </p:txBody>
      </p:sp>
      <p:sp>
        <p:nvSpPr>
          <p:cNvPr id="11" name="TextBox 10">
            <a:extLst>
              <a:ext uri="{FF2B5EF4-FFF2-40B4-BE49-F238E27FC236}">
                <a16:creationId xmlns:a16="http://schemas.microsoft.com/office/drawing/2014/main" id="{C20401B2-2852-8B4D-9098-E7DCCE87C232}"/>
              </a:ext>
            </a:extLst>
          </p:cNvPr>
          <p:cNvSpPr txBox="1"/>
          <p:nvPr/>
        </p:nvSpPr>
        <p:spPr>
          <a:xfrm>
            <a:off x="631532" y="4249768"/>
            <a:ext cx="7840133" cy="954107"/>
          </a:xfrm>
          <a:prstGeom prst="rect">
            <a:avLst/>
          </a:prstGeom>
          <a:noFill/>
        </p:spPr>
        <p:txBody>
          <a:bodyPr wrap="square">
            <a:spAutoFit/>
          </a:bodyPr>
          <a:lstStyle/>
          <a:p>
            <a:pPr algn="ctr">
              <a:defRPr/>
            </a:pPr>
            <a:r>
              <a:rPr lang="en-US" sz="2800" dirty="0"/>
              <a:t>CARN Conference</a:t>
            </a:r>
          </a:p>
          <a:p>
            <a:pPr algn="ctr">
              <a:defRPr/>
            </a:pPr>
            <a:r>
              <a:rPr lang="en-US" sz="2800" dirty="0"/>
              <a:t>18 February 2020</a:t>
            </a:r>
            <a:endParaRPr lang="en-NZ" sz="2800" dirty="0"/>
          </a:p>
        </p:txBody>
      </p:sp>
    </p:spTree>
    <p:extLst>
      <p:ext uri="{BB962C8B-B14F-4D97-AF65-F5344CB8AC3E}">
        <p14:creationId xmlns:p14="http://schemas.microsoft.com/office/powerpoint/2010/main" val="811885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39653" y="3597635"/>
            <a:ext cx="4413025" cy="2920254"/>
          </a:xfrm>
        </p:spPr>
        <p:txBody>
          <a:bodyPr>
            <a:normAutofit fontScale="92500"/>
          </a:bodyPr>
          <a:lstStyle/>
          <a:p>
            <a:pPr marL="0" indent="0">
              <a:buNone/>
            </a:pPr>
            <a:r>
              <a:rPr lang="en-US" sz="2300" b="1" dirty="0"/>
              <a:t>What might help</a:t>
            </a:r>
          </a:p>
          <a:p>
            <a:r>
              <a:rPr lang="en-US" sz="1800" dirty="0"/>
              <a:t>Idiosyncratic (depends on: level and cause of distress, interests, environment, skill set)</a:t>
            </a:r>
          </a:p>
          <a:p>
            <a:r>
              <a:rPr lang="en-US" sz="1800" dirty="0"/>
              <a:t>Distraction (to suit intensity of distress)</a:t>
            </a:r>
          </a:p>
          <a:p>
            <a:r>
              <a:rPr lang="en-US" sz="1800" dirty="0"/>
              <a:t>Connectedness (but barriers to connecting)</a:t>
            </a:r>
          </a:p>
          <a:p>
            <a:r>
              <a:rPr lang="en-US" sz="1800" dirty="0"/>
              <a:t>Change the environment (public is safer, remove self from trigger, activity)</a:t>
            </a:r>
          </a:p>
          <a:p>
            <a:r>
              <a:rPr lang="en-US" sz="1800" dirty="0"/>
              <a:t>Mimicking strategies (unhelpful/invalidating; useful in public)</a:t>
            </a:r>
          </a:p>
          <a:p>
            <a:pPr lvl="1"/>
            <a:endParaRPr lang="en-US" dirty="0"/>
          </a:p>
        </p:txBody>
      </p:sp>
      <p:pic>
        <p:nvPicPr>
          <p:cNvPr id="4" name="Picture 3">
            <a:extLst>
              <a:ext uri="{FF2B5EF4-FFF2-40B4-BE49-F238E27FC236}">
                <a16:creationId xmlns:a16="http://schemas.microsoft.com/office/drawing/2014/main" id="{4B7195F5-CFAC-B841-8084-FA68A51D5677}"/>
              </a:ext>
            </a:extLst>
          </p:cNvPr>
          <p:cNvPicPr>
            <a:picLocks noChangeAspect="1"/>
          </p:cNvPicPr>
          <p:nvPr/>
        </p:nvPicPr>
        <p:blipFill rotWithShape="1">
          <a:blip r:embed="rId3"/>
          <a:srcRect b="30616"/>
          <a:stretch/>
        </p:blipFill>
        <p:spPr>
          <a:xfrm>
            <a:off x="884421" y="59960"/>
            <a:ext cx="6910464" cy="2700449"/>
          </a:xfrm>
          <a:prstGeom prst="rect">
            <a:avLst/>
          </a:prstGeom>
        </p:spPr>
      </p:pic>
      <p:sp>
        <p:nvSpPr>
          <p:cNvPr id="2" name="TextBox 1">
            <a:extLst>
              <a:ext uri="{FF2B5EF4-FFF2-40B4-BE49-F238E27FC236}">
                <a16:creationId xmlns:a16="http://schemas.microsoft.com/office/drawing/2014/main" id="{D4C422A5-31BC-9143-9FE4-2176AD75F4BA}"/>
              </a:ext>
            </a:extLst>
          </p:cNvPr>
          <p:cNvSpPr txBox="1"/>
          <p:nvPr/>
        </p:nvSpPr>
        <p:spPr>
          <a:xfrm>
            <a:off x="391322" y="3627617"/>
            <a:ext cx="3555627" cy="2631490"/>
          </a:xfrm>
          <a:prstGeom prst="rect">
            <a:avLst/>
          </a:prstGeom>
          <a:noFill/>
        </p:spPr>
        <p:txBody>
          <a:bodyPr wrap="square" rtlCol="0">
            <a:spAutoFit/>
          </a:bodyPr>
          <a:lstStyle/>
          <a:p>
            <a:r>
              <a:rPr lang="en-US" sz="2100" b="1" dirty="0"/>
              <a:t>Triggers</a:t>
            </a:r>
          </a:p>
          <a:p>
            <a:pPr marL="285750" indent="-285750">
              <a:buFont typeface="Arial" panose="020B0604020202020204" pitchFamily="34" charset="0"/>
              <a:buChar char="•"/>
            </a:pPr>
            <a:r>
              <a:rPr lang="en-US" dirty="0"/>
              <a:t>Relationship difficulties/conflict</a:t>
            </a:r>
          </a:p>
          <a:p>
            <a:pPr marL="285750" indent="-285750">
              <a:buFont typeface="Arial" panose="020B0604020202020204" pitchFamily="34" charset="0"/>
              <a:buChar char="•"/>
            </a:pPr>
            <a:r>
              <a:rPr lang="en-US" dirty="0"/>
              <a:t>Distressing emotions (burden, shame, anger, overwhelmed)</a:t>
            </a:r>
          </a:p>
          <a:p>
            <a:pPr marL="285750" indent="-285750">
              <a:buFont typeface="Arial" panose="020B0604020202020204" pitchFamily="34" charset="0"/>
              <a:buChar char="•"/>
            </a:pPr>
            <a:r>
              <a:rPr lang="en-US" dirty="0"/>
              <a:t>Isolation</a:t>
            </a:r>
          </a:p>
          <a:p>
            <a:pPr marL="285750" indent="-285750">
              <a:buFont typeface="Arial" panose="020B0604020202020204" pitchFamily="34" charset="0"/>
              <a:buChar char="•"/>
            </a:pPr>
            <a:r>
              <a:rPr lang="en-US" dirty="0"/>
              <a:t>Exposure to self-harm</a:t>
            </a:r>
          </a:p>
          <a:p>
            <a:pPr marL="285750" indent="-285750">
              <a:buFont typeface="Arial" panose="020B0604020202020204" pitchFamily="34" charset="0"/>
              <a:buChar char="•"/>
            </a:pPr>
            <a:r>
              <a:rPr lang="en-US" dirty="0"/>
              <a:t>Social comparison</a:t>
            </a:r>
          </a:p>
          <a:p>
            <a:pPr marL="285750" indent="-285750">
              <a:buFont typeface="Arial" panose="020B0604020202020204" pitchFamily="34" charset="0"/>
              <a:buChar char="•"/>
            </a:pPr>
            <a:r>
              <a:rPr lang="en-US" dirty="0"/>
              <a:t>School/work difficulties</a:t>
            </a:r>
          </a:p>
          <a:p>
            <a:endParaRPr lang="en-US" dirty="0"/>
          </a:p>
        </p:txBody>
      </p:sp>
    </p:spTree>
    <p:extLst>
      <p:ext uri="{BB962C8B-B14F-4D97-AF65-F5344CB8AC3E}">
        <p14:creationId xmlns:p14="http://schemas.microsoft.com/office/powerpoint/2010/main" val="2272990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1772"/>
            <a:ext cx="8229600" cy="1143000"/>
          </a:xfrm>
        </p:spPr>
        <p:txBody>
          <a:bodyPr/>
          <a:lstStyle/>
          <a:p>
            <a:r>
              <a:rPr lang="en-US" b="1" dirty="0"/>
              <a:t>What are young people saying?</a:t>
            </a:r>
            <a:endParaRPr lang="en-NZ" b="1" dirty="0"/>
          </a:p>
        </p:txBody>
      </p:sp>
      <p:sp>
        <p:nvSpPr>
          <p:cNvPr id="7" name="Cloud Callout 6"/>
          <p:cNvSpPr/>
          <p:nvPr/>
        </p:nvSpPr>
        <p:spPr>
          <a:xfrm>
            <a:off x="5922167" y="3666987"/>
            <a:ext cx="3115936" cy="2791114"/>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grpSp>
        <p:nvGrpSpPr>
          <p:cNvPr id="15" name="Group 14">
            <a:extLst>
              <a:ext uri="{FF2B5EF4-FFF2-40B4-BE49-F238E27FC236}">
                <a16:creationId xmlns:a16="http://schemas.microsoft.com/office/drawing/2014/main" id="{B8608FE4-EAF1-764F-9C38-FA724A6E4ED1}"/>
              </a:ext>
            </a:extLst>
          </p:cNvPr>
          <p:cNvGrpSpPr/>
          <p:nvPr/>
        </p:nvGrpSpPr>
        <p:grpSpPr>
          <a:xfrm>
            <a:off x="663940" y="4665707"/>
            <a:ext cx="4824483" cy="1420946"/>
            <a:chOff x="457200" y="5037155"/>
            <a:chExt cx="4824483" cy="1420946"/>
          </a:xfrm>
        </p:grpSpPr>
        <p:sp>
          <p:nvSpPr>
            <p:cNvPr id="8" name="Rectangular Callout 7"/>
            <p:cNvSpPr/>
            <p:nvPr/>
          </p:nvSpPr>
          <p:spPr>
            <a:xfrm>
              <a:off x="457200" y="5037155"/>
              <a:ext cx="4824483" cy="1370460"/>
            </a:xfrm>
            <a:prstGeom prst="wedgeRectCallout">
              <a:avLst/>
            </a:prstGeom>
            <a:solidFill>
              <a:srgbClr val="FFCCFF"/>
            </a:solidFill>
            <a:ln>
              <a:solidFill>
                <a:srgbClr val="FF99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10" name="Rectangle 9"/>
            <p:cNvSpPr/>
            <p:nvPr/>
          </p:nvSpPr>
          <p:spPr>
            <a:xfrm>
              <a:off x="634621" y="5073106"/>
              <a:ext cx="4572000" cy="1384995"/>
            </a:xfrm>
            <a:prstGeom prst="rect">
              <a:avLst/>
            </a:prstGeom>
          </p:spPr>
          <p:txBody>
            <a:bodyPr>
              <a:spAutoFit/>
            </a:bodyPr>
            <a:lstStyle/>
            <a:p>
              <a:pPr algn="ctr">
                <a:spcAft>
                  <a:spcPts val="0"/>
                </a:spcAft>
              </a:pPr>
              <a:r>
                <a:rPr lang="en-US" sz="1400" dirty="0">
                  <a:latin typeface="Helvetica" panose="020B0604020202020204" pitchFamily="34" charset="0"/>
                  <a:ea typeface="Calibri" panose="020F0502020204030204" pitchFamily="34" charset="0"/>
                  <a:cs typeface="Times New Roman" panose="02020603050405020304" pitchFamily="18" charset="0"/>
                </a:rPr>
                <a:t>“We start to fall in love and stuff like that and then it’s a big shock when all of a sudden that person doesn’t love you or something. I’ve actually noticed a lot more guys put more of their heart into it than  girls do</a:t>
              </a:r>
              <a:r>
                <a:rPr lang="en-NZ" sz="1400" dirty="0">
                  <a:latin typeface="Calibri" panose="020F0502020204030204" pitchFamily="34" charset="0"/>
                  <a:ea typeface="Calibri" panose="020F0502020204030204" pitchFamily="34" charset="0"/>
                  <a:cs typeface="Times New Roman" panose="02020603050405020304" pitchFamily="18" charset="0"/>
                </a:rPr>
                <a:t>…</a:t>
              </a:r>
              <a:r>
                <a:rPr lang="en-US" sz="1400" dirty="0">
                  <a:latin typeface="Helvetica" panose="020B0604020202020204" pitchFamily="34" charset="0"/>
                  <a:ea typeface="Calibri" panose="020F0502020204030204" pitchFamily="34" charset="0"/>
                  <a:cs typeface="Times New Roman" panose="02020603050405020304" pitchFamily="18" charset="0"/>
                </a:rPr>
                <a:t>you just think oh well it’s not </a:t>
              </a:r>
              <a:r>
                <a:rPr lang="en-US" sz="1400" dirty="0" err="1">
                  <a:latin typeface="Helvetica" panose="020B0604020202020204" pitchFamily="34" charset="0"/>
                  <a:ea typeface="Calibri" panose="020F0502020204030204" pitchFamily="34" charset="0"/>
                  <a:cs typeface="Times New Roman" panose="02020603050405020304" pitchFamily="18" charset="0"/>
                </a:rPr>
                <a:t>gonna</a:t>
              </a:r>
              <a:r>
                <a:rPr lang="en-US" sz="1400" dirty="0">
                  <a:latin typeface="Helvetica" panose="020B0604020202020204" pitchFamily="34" charset="0"/>
                  <a:ea typeface="Calibri" panose="020F0502020204030204" pitchFamily="34" charset="0"/>
                  <a:cs typeface="Times New Roman" panose="02020603050405020304" pitchFamily="18" charset="0"/>
                </a:rPr>
                <a:t> work for me, there’s no point in living, and then it’s over”</a:t>
              </a:r>
              <a:endParaRPr lang="en-NZ" sz="1400" dirty="0">
                <a:latin typeface="Calibri" panose="020F0502020204030204" pitchFamily="34" charset="0"/>
                <a:ea typeface="Calibri" panose="020F0502020204030204" pitchFamily="34" charset="0"/>
                <a:cs typeface="Times New Roman" panose="02020603050405020304" pitchFamily="18" charset="0"/>
              </a:endParaRPr>
            </a:p>
          </p:txBody>
        </p:sp>
      </p:grpSp>
      <p:sp>
        <p:nvSpPr>
          <p:cNvPr id="11" name="Rectangle 10"/>
          <p:cNvSpPr/>
          <p:nvPr/>
        </p:nvSpPr>
        <p:spPr>
          <a:xfrm>
            <a:off x="6705600" y="1621354"/>
            <a:ext cx="2284258" cy="1938992"/>
          </a:xfrm>
          <a:prstGeom prst="rect">
            <a:avLst/>
          </a:prstGeom>
        </p:spPr>
        <p:txBody>
          <a:bodyPr wrap="square">
            <a:spAutoFit/>
          </a:bodyPr>
          <a:lstStyle/>
          <a:p>
            <a:pPr algn="ctr"/>
            <a:r>
              <a:rPr lang="en-US" sz="2400" b="1" u="sng" dirty="0">
                <a:ln w="0"/>
                <a:effectLst>
                  <a:outerShdw blurRad="38100" dist="19050" dir="2700000" algn="tl" rotWithShape="0">
                    <a:schemeClr val="dk1">
                      <a:alpha val="40000"/>
                    </a:schemeClr>
                  </a:outerShdw>
                </a:effectLst>
                <a:ea typeface="Microsoft YaHei UI Light" panose="020B0502040204020203" pitchFamily="34" charset="-122"/>
              </a:rPr>
              <a:t>Tune In</a:t>
            </a:r>
          </a:p>
          <a:p>
            <a:r>
              <a:rPr lang="en-US" sz="2400" dirty="0"/>
              <a:t>Young People:</a:t>
            </a:r>
          </a:p>
          <a:p>
            <a:r>
              <a:rPr lang="en-US" sz="2400" dirty="0"/>
              <a:t>15-18 years old</a:t>
            </a:r>
          </a:p>
          <a:p>
            <a:r>
              <a:rPr lang="en-US" sz="2400" dirty="0"/>
              <a:t>6 Interviews</a:t>
            </a:r>
          </a:p>
          <a:p>
            <a:pPr algn="ctr"/>
            <a:endParaRPr lang="en-US" sz="2400" b="1" u="sng" dirty="0">
              <a:ln w="0"/>
              <a:effectLst>
                <a:outerShdw blurRad="38100" dist="19050" dir="2700000" algn="tl" rotWithShape="0">
                  <a:schemeClr val="dk1">
                    <a:alpha val="40000"/>
                  </a:schemeClr>
                </a:outerShdw>
              </a:effectLst>
              <a:latin typeface="Microsoft YaHei UI Light" panose="020B0502040204020203" pitchFamily="34" charset="-122"/>
              <a:ea typeface="Microsoft YaHei UI Light" panose="020B0502040204020203" pitchFamily="34" charset="-122"/>
            </a:endParaRPr>
          </a:p>
        </p:txBody>
      </p:sp>
      <p:sp>
        <p:nvSpPr>
          <p:cNvPr id="9" name="Rounded Rectangular Callout 8"/>
          <p:cNvSpPr/>
          <p:nvPr/>
        </p:nvSpPr>
        <p:spPr>
          <a:xfrm>
            <a:off x="4062734" y="1639618"/>
            <a:ext cx="2340591" cy="2367486"/>
          </a:xfrm>
          <a:prstGeom prst="wedgeRoundRectCallout">
            <a:avLst/>
          </a:prstGeom>
          <a:solidFill>
            <a:schemeClr val="accent5">
              <a:lumMod val="60000"/>
              <a:lumOff val="40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12" name="Rectangle 11"/>
          <p:cNvSpPr/>
          <p:nvPr/>
        </p:nvSpPr>
        <p:spPr>
          <a:xfrm>
            <a:off x="4119067" y="1932203"/>
            <a:ext cx="2284258" cy="1754326"/>
          </a:xfrm>
          <a:prstGeom prst="rect">
            <a:avLst/>
          </a:prstGeom>
        </p:spPr>
        <p:txBody>
          <a:bodyPr wrap="square">
            <a:spAutoFit/>
          </a:bodyPr>
          <a:lstStyle/>
          <a:p>
            <a:pPr algn="ctr"/>
            <a:r>
              <a:rPr lang="en-US" dirty="0">
                <a:latin typeface="Helvetica" panose="020B0604020202020204" pitchFamily="34" charset="0"/>
                <a:ea typeface="Calibri" panose="020F0502020204030204" pitchFamily="34" charset="0"/>
              </a:rPr>
              <a:t>“I had lots of friends who are pretty unsupportive and like they would all self harm and I thought it was cool”</a:t>
            </a:r>
            <a:endParaRPr lang="en-NZ" dirty="0"/>
          </a:p>
        </p:txBody>
      </p:sp>
      <p:grpSp>
        <p:nvGrpSpPr>
          <p:cNvPr id="3" name="Group 2">
            <a:extLst>
              <a:ext uri="{FF2B5EF4-FFF2-40B4-BE49-F238E27FC236}">
                <a16:creationId xmlns:a16="http://schemas.microsoft.com/office/drawing/2014/main" id="{C8A27713-F319-654E-970A-0AD33AA835A5}"/>
              </a:ext>
            </a:extLst>
          </p:cNvPr>
          <p:cNvGrpSpPr/>
          <p:nvPr/>
        </p:nvGrpSpPr>
        <p:grpSpPr>
          <a:xfrm>
            <a:off x="232012" y="1572352"/>
            <a:ext cx="3712191" cy="2621481"/>
            <a:chOff x="215805" y="2185154"/>
            <a:chExt cx="3712191" cy="2621481"/>
          </a:xfrm>
        </p:grpSpPr>
        <p:sp>
          <p:nvSpPr>
            <p:cNvPr id="6" name="Flowchart: Sequential Access Storage 5"/>
            <p:cNvSpPr/>
            <p:nvPr/>
          </p:nvSpPr>
          <p:spPr>
            <a:xfrm>
              <a:off x="215805" y="2185154"/>
              <a:ext cx="3712191" cy="2621481"/>
            </a:xfrm>
            <a:prstGeom prst="flowChartMagneticTape">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dirty="0"/>
            </a:p>
          </p:txBody>
        </p:sp>
        <p:sp>
          <p:nvSpPr>
            <p:cNvPr id="13" name="Rectangle 12"/>
            <p:cNvSpPr/>
            <p:nvPr/>
          </p:nvSpPr>
          <p:spPr>
            <a:xfrm>
              <a:off x="649549" y="2584345"/>
              <a:ext cx="3019567" cy="2031325"/>
            </a:xfrm>
            <a:prstGeom prst="rect">
              <a:avLst/>
            </a:prstGeom>
          </p:spPr>
          <p:txBody>
            <a:bodyPr wrap="square">
              <a:spAutoFit/>
            </a:bodyPr>
            <a:lstStyle/>
            <a:p>
              <a:pPr algn="ctr"/>
              <a:r>
                <a:rPr lang="en-US" dirty="0">
                  <a:latin typeface="Helvetica" panose="020B0604020202020204" pitchFamily="34" charset="0"/>
                  <a:ea typeface="Calibri" panose="020F0502020204030204" pitchFamily="34" charset="0"/>
                </a:rPr>
                <a:t>“there is a lack of a feeling of connectedness with other people, which may or may not include a general feeling of being lonely or being isolated from everyone”</a:t>
              </a:r>
              <a:endParaRPr lang="en-NZ" dirty="0"/>
            </a:p>
          </p:txBody>
        </p:sp>
      </p:grpSp>
      <p:sp>
        <p:nvSpPr>
          <p:cNvPr id="14" name="Rectangle 13"/>
          <p:cNvSpPr/>
          <p:nvPr/>
        </p:nvSpPr>
        <p:spPr>
          <a:xfrm>
            <a:off x="6111418" y="4222382"/>
            <a:ext cx="2715905" cy="1815882"/>
          </a:xfrm>
          <a:prstGeom prst="rect">
            <a:avLst/>
          </a:prstGeom>
        </p:spPr>
        <p:txBody>
          <a:bodyPr wrap="square">
            <a:spAutoFit/>
          </a:bodyPr>
          <a:lstStyle/>
          <a:p>
            <a:pPr algn="ctr">
              <a:spcAft>
                <a:spcPts val="0"/>
              </a:spcAft>
            </a:pPr>
            <a:r>
              <a:rPr lang="en-US" sz="1400" dirty="0">
                <a:latin typeface="Helvetica" panose="020B0604020202020204" pitchFamily="34" charset="0"/>
                <a:ea typeface="Calibri" panose="020F0502020204030204" pitchFamily="34" charset="0"/>
                <a:cs typeface="Times New Roman" panose="02020603050405020304" pitchFamily="18" charset="0"/>
              </a:rPr>
              <a:t>“I’m not </a:t>
            </a:r>
            <a:r>
              <a:rPr lang="en-US" sz="1400" dirty="0" err="1">
                <a:latin typeface="Helvetica" panose="020B0604020202020204" pitchFamily="34" charset="0"/>
                <a:ea typeface="Calibri" panose="020F0502020204030204" pitchFamily="34" charset="0"/>
                <a:cs typeface="Times New Roman" panose="02020603050405020304" pitchFamily="18" charset="0"/>
              </a:rPr>
              <a:t>gonna</a:t>
            </a:r>
            <a:r>
              <a:rPr lang="en-US" sz="1400" dirty="0">
                <a:latin typeface="Helvetica" panose="020B0604020202020204" pitchFamily="34" charset="0"/>
                <a:ea typeface="Calibri" panose="020F0502020204030204" pitchFamily="34" charset="0"/>
                <a:cs typeface="Times New Roman" panose="02020603050405020304" pitchFamily="18" charset="0"/>
              </a:rPr>
              <a:t> lie, social media society…you have an expectation to reply every five seconds, you have an expectation to look a certain way, you have an expectation to like a post that everyone else has liked”</a:t>
            </a:r>
            <a:endParaRPr lang="en-NZ" sz="1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8917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A0F5C-1E1F-DB4F-926E-FC7F1CA38B8C}"/>
              </a:ext>
            </a:extLst>
          </p:cNvPr>
          <p:cNvSpPr>
            <a:spLocks noGrp="1"/>
          </p:cNvSpPr>
          <p:nvPr>
            <p:ph type="title"/>
          </p:nvPr>
        </p:nvSpPr>
        <p:spPr>
          <a:xfrm>
            <a:off x="457200" y="1471518"/>
            <a:ext cx="8229600" cy="1143000"/>
          </a:xfrm>
        </p:spPr>
        <p:txBody>
          <a:bodyPr>
            <a:normAutofit/>
          </a:bodyPr>
          <a:lstStyle/>
          <a:p>
            <a:r>
              <a:rPr lang="en-US" b="1" dirty="0"/>
              <a:t>Tune In App Development</a:t>
            </a:r>
            <a:endParaRPr lang="en-US" sz="3100" b="1" dirty="0"/>
          </a:p>
        </p:txBody>
      </p:sp>
      <p:pic>
        <p:nvPicPr>
          <p:cNvPr id="5" name="Picture 4" descr="Slide1 copy">
            <a:extLst>
              <a:ext uri="{FF2B5EF4-FFF2-40B4-BE49-F238E27FC236}">
                <a16:creationId xmlns:a16="http://schemas.microsoft.com/office/drawing/2014/main" id="{DE34D1FA-4D14-CF4C-97A6-FF15DEF8B9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3" y="15620"/>
            <a:ext cx="9144000" cy="140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a:extLst>
              <a:ext uri="{FF2B5EF4-FFF2-40B4-BE49-F238E27FC236}">
                <a16:creationId xmlns:a16="http://schemas.microsoft.com/office/drawing/2014/main" id="{76643D27-7DBC-6040-AE3B-2708239E386B}"/>
              </a:ext>
            </a:extLst>
          </p:cNvPr>
          <p:cNvPicPr>
            <a:picLocks noChangeAspect="1"/>
          </p:cNvPicPr>
          <p:nvPr/>
        </p:nvPicPr>
        <p:blipFill>
          <a:blip r:embed="rId4"/>
          <a:stretch>
            <a:fillRect/>
          </a:stretch>
        </p:blipFill>
        <p:spPr>
          <a:xfrm>
            <a:off x="951551" y="2978905"/>
            <a:ext cx="3251003" cy="2947762"/>
          </a:xfrm>
          <a:prstGeom prst="rect">
            <a:avLst/>
          </a:prstGeom>
        </p:spPr>
      </p:pic>
      <p:sp>
        <p:nvSpPr>
          <p:cNvPr id="16" name="Content Placeholder 3">
            <a:extLst>
              <a:ext uri="{FF2B5EF4-FFF2-40B4-BE49-F238E27FC236}">
                <a16:creationId xmlns:a16="http://schemas.microsoft.com/office/drawing/2014/main" id="{7A01B42C-5B37-AE44-A589-8904DFFF6203}"/>
              </a:ext>
            </a:extLst>
          </p:cNvPr>
          <p:cNvSpPr txBox="1">
            <a:spLocks/>
          </p:cNvSpPr>
          <p:nvPr/>
        </p:nvSpPr>
        <p:spPr>
          <a:xfrm>
            <a:off x="4899546" y="2585540"/>
            <a:ext cx="3787254" cy="3942521"/>
          </a:xfrm>
          <a:prstGeom prst="rect">
            <a:avLst/>
          </a:prstGeom>
        </p:spPr>
        <p:txBody>
          <a:bodyPr vert="horz" lIns="91440" tIns="45720" rIns="91440" bIns="45720" rtlCol="0">
            <a:normAutofit fontScale="5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u="sng" dirty="0"/>
              <a:t>Young People</a:t>
            </a:r>
          </a:p>
          <a:p>
            <a:r>
              <a:rPr lang="en-US" dirty="0"/>
              <a:t>15-18 years old</a:t>
            </a:r>
          </a:p>
          <a:p>
            <a:r>
              <a:rPr lang="en-US" dirty="0"/>
              <a:t>6 Interviews</a:t>
            </a:r>
          </a:p>
          <a:p>
            <a:r>
              <a:rPr lang="en-US" dirty="0"/>
              <a:t>x6 YP- focus group</a:t>
            </a:r>
          </a:p>
          <a:p>
            <a:r>
              <a:rPr lang="en-US" dirty="0"/>
              <a:t>X15 YP- </a:t>
            </a:r>
            <a:r>
              <a:rPr lang="en-US" dirty="0" err="1"/>
              <a:t>Polyfest</a:t>
            </a:r>
            <a:r>
              <a:rPr lang="en-US" dirty="0"/>
              <a:t> group</a:t>
            </a:r>
          </a:p>
          <a:p>
            <a:r>
              <a:rPr lang="en-US" dirty="0"/>
              <a:t>Mixed ethnicities</a:t>
            </a:r>
          </a:p>
          <a:p>
            <a:r>
              <a:rPr lang="en-US" dirty="0"/>
              <a:t>Mixed socioeconomic backgrounds</a:t>
            </a:r>
          </a:p>
          <a:p>
            <a:pPr marL="0" indent="0">
              <a:buNone/>
            </a:pPr>
            <a:endParaRPr lang="en-US" dirty="0"/>
          </a:p>
          <a:p>
            <a:pPr marL="0" indent="0">
              <a:buNone/>
            </a:pPr>
            <a:r>
              <a:rPr lang="en-US" b="1" u="sng" dirty="0"/>
              <a:t>Clinicians:</a:t>
            </a:r>
          </a:p>
          <a:p>
            <a:r>
              <a:rPr lang="en-US" dirty="0"/>
              <a:t>x12 clinicians</a:t>
            </a:r>
          </a:p>
          <a:p>
            <a:r>
              <a:rPr lang="en-US" dirty="0"/>
              <a:t>Mixed professional background</a:t>
            </a:r>
          </a:p>
          <a:p>
            <a:r>
              <a:rPr lang="en-US" dirty="0"/>
              <a:t>Mixed ages/ethnic backgrounds</a:t>
            </a:r>
          </a:p>
        </p:txBody>
      </p:sp>
    </p:spTree>
    <p:extLst>
      <p:ext uri="{BB962C8B-B14F-4D97-AF65-F5344CB8AC3E}">
        <p14:creationId xmlns:p14="http://schemas.microsoft.com/office/powerpoint/2010/main" val="5315823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0" y="62809"/>
            <a:ext cx="9143999" cy="16312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pPr>
            <a:r>
              <a:rPr lang="en-US" altLang="en-US" sz="4400" b="1" dirty="0">
                <a:ea typeface="MS Mincho" pitchFamily="49" charset="-128"/>
                <a:cs typeface="Calibri"/>
              </a:rPr>
              <a:t>A positive approach to behavior change</a:t>
            </a:r>
          </a:p>
          <a:p>
            <a:pPr algn="ctr" defTabSz="685800" fontAlgn="base">
              <a:spcBef>
                <a:spcPct val="0"/>
              </a:spcBef>
              <a:spcAft>
                <a:spcPct val="0"/>
              </a:spcAft>
            </a:pPr>
            <a:endParaRPr lang="en-US" altLang="en-US" sz="1350" dirty="0">
              <a:solidFill>
                <a:srgbClr val="008000"/>
              </a:solidFill>
              <a:latin typeface="Arial" pitchFamily="34" charset="0"/>
              <a:cs typeface="Arial" pitchFamily="34" charset="0"/>
            </a:endParaRPr>
          </a:p>
        </p:txBody>
      </p:sp>
      <p:grpSp>
        <p:nvGrpSpPr>
          <p:cNvPr id="18" name="Group 17">
            <a:extLst>
              <a:ext uri="{FF2B5EF4-FFF2-40B4-BE49-F238E27FC236}">
                <a16:creationId xmlns:a16="http://schemas.microsoft.com/office/drawing/2014/main" id="{313AD07F-5AD6-9449-8A5E-520594D16768}"/>
              </a:ext>
            </a:extLst>
          </p:cNvPr>
          <p:cNvGrpSpPr/>
          <p:nvPr/>
        </p:nvGrpSpPr>
        <p:grpSpPr>
          <a:xfrm>
            <a:off x="594438" y="1345564"/>
            <a:ext cx="3162198" cy="1493903"/>
            <a:chOff x="198319" y="1525422"/>
            <a:chExt cx="3162198" cy="1493903"/>
          </a:xfrm>
        </p:grpSpPr>
        <p:sp>
          <p:nvSpPr>
            <p:cNvPr id="8" name="Flowchart: Sequential Access Storage 5">
              <a:extLst>
                <a:ext uri="{FF2B5EF4-FFF2-40B4-BE49-F238E27FC236}">
                  <a16:creationId xmlns:a16="http://schemas.microsoft.com/office/drawing/2014/main" id="{1B7C4333-E661-5048-93D6-DA841F65E66E}"/>
                </a:ext>
              </a:extLst>
            </p:cNvPr>
            <p:cNvSpPr/>
            <p:nvPr/>
          </p:nvSpPr>
          <p:spPr>
            <a:xfrm>
              <a:off x="198319" y="1525422"/>
              <a:ext cx="3162198" cy="1493903"/>
            </a:xfrm>
            <a:prstGeom prst="flowChartMagneticTape">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b="1" dirty="0"/>
            </a:p>
          </p:txBody>
        </p:sp>
        <p:sp>
          <p:nvSpPr>
            <p:cNvPr id="9" name="Rectangle 8">
              <a:extLst>
                <a:ext uri="{FF2B5EF4-FFF2-40B4-BE49-F238E27FC236}">
                  <a16:creationId xmlns:a16="http://schemas.microsoft.com/office/drawing/2014/main" id="{31BB2D4E-9661-8342-BFDD-9610D4F674CD}"/>
                </a:ext>
              </a:extLst>
            </p:cNvPr>
            <p:cNvSpPr/>
            <p:nvPr/>
          </p:nvSpPr>
          <p:spPr>
            <a:xfrm>
              <a:off x="198319" y="2000268"/>
              <a:ext cx="3019567" cy="553998"/>
            </a:xfrm>
            <a:prstGeom prst="rect">
              <a:avLst/>
            </a:prstGeom>
          </p:spPr>
          <p:txBody>
            <a:bodyPr wrap="square">
              <a:spAutoFit/>
            </a:bodyPr>
            <a:lstStyle/>
            <a:p>
              <a:pPr algn="ctr"/>
              <a:r>
                <a:rPr lang="en-US" sz="3000" b="1" dirty="0">
                  <a:solidFill>
                    <a:schemeClr val="bg1"/>
                  </a:solidFill>
                  <a:latin typeface="Helvetica" panose="020B0604020202020204" pitchFamily="34" charset="0"/>
                  <a:ea typeface="Calibri" panose="020F0502020204030204" pitchFamily="34" charset="0"/>
                </a:rPr>
                <a:t>Capability</a:t>
              </a:r>
              <a:endParaRPr lang="en-NZ" sz="3000" b="1" dirty="0">
                <a:solidFill>
                  <a:schemeClr val="bg1"/>
                </a:solidFill>
              </a:endParaRPr>
            </a:p>
          </p:txBody>
        </p:sp>
      </p:grpSp>
      <p:sp>
        <p:nvSpPr>
          <p:cNvPr id="10" name="Rounded Rectangular Callout 9">
            <a:extLst>
              <a:ext uri="{FF2B5EF4-FFF2-40B4-BE49-F238E27FC236}">
                <a16:creationId xmlns:a16="http://schemas.microsoft.com/office/drawing/2014/main" id="{D6E3D93C-823C-5642-B95F-7F7E19839EC0}"/>
              </a:ext>
            </a:extLst>
          </p:cNvPr>
          <p:cNvSpPr/>
          <p:nvPr/>
        </p:nvSpPr>
        <p:spPr>
          <a:xfrm>
            <a:off x="1593349" y="3247443"/>
            <a:ext cx="2416778" cy="1493903"/>
          </a:xfrm>
          <a:prstGeom prst="wedgeRoundRectCallout">
            <a:avLst/>
          </a:prstGeom>
          <a:solidFill>
            <a:schemeClr val="accent5">
              <a:lumMod val="60000"/>
              <a:lumOff val="40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NZ" sz="3200" dirty="0"/>
              <a:t>Opportunity</a:t>
            </a:r>
          </a:p>
        </p:txBody>
      </p:sp>
      <p:grpSp>
        <p:nvGrpSpPr>
          <p:cNvPr id="11" name="Group 10">
            <a:extLst>
              <a:ext uri="{FF2B5EF4-FFF2-40B4-BE49-F238E27FC236}">
                <a16:creationId xmlns:a16="http://schemas.microsoft.com/office/drawing/2014/main" id="{EA7399FB-0E6A-D640-86E8-38DB7936EF90}"/>
              </a:ext>
            </a:extLst>
          </p:cNvPr>
          <p:cNvGrpSpPr/>
          <p:nvPr/>
        </p:nvGrpSpPr>
        <p:grpSpPr>
          <a:xfrm>
            <a:off x="340950" y="4979935"/>
            <a:ext cx="3669177" cy="1464160"/>
            <a:chOff x="457200" y="5037155"/>
            <a:chExt cx="4824483" cy="1370460"/>
          </a:xfrm>
        </p:grpSpPr>
        <p:sp>
          <p:nvSpPr>
            <p:cNvPr id="12" name="Rectangular Callout 11">
              <a:extLst>
                <a:ext uri="{FF2B5EF4-FFF2-40B4-BE49-F238E27FC236}">
                  <a16:creationId xmlns:a16="http://schemas.microsoft.com/office/drawing/2014/main" id="{38E046C4-C8E3-A448-8D63-5D89AEDE0AB9}"/>
                </a:ext>
              </a:extLst>
            </p:cNvPr>
            <p:cNvSpPr/>
            <p:nvPr/>
          </p:nvSpPr>
          <p:spPr>
            <a:xfrm>
              <a:off x="457200" y="5037155"/>
              <a:ext cx="4824483" cy="1370460"/>
            </a:xfrm>
            <a:prstGeom prst="wedgeRectCallout">
              <a:avLst/>
            </a:prstGeom>
            <a:solidFill>
              <a:srgbClr val="FFCCFF"/>
            </a:solidFill>
            <a:ln>
              <a:solidFill>
                <a:srgbClr val="FF99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13" name="Rectangle 12">
              <a:extLst>
                <a:ext uri="{FF2B5EF4-FFF2-40B4-BE49-F238E27FC236}">
                  <a16:creationId xmlns:a16="http://schemas.microsoft.com/office/drawing/2014/main" id="{D269588B-6782-414B-BD2D-E06DE9C4F2EB}"/>
                </a:ext>
              </a:extLst>
            </p:cNvPr>
            <p:cNvSpPr/>
            <p:nvPr/>
          </p:nvSpPr>
          <p:spPr>
            <a:xfrm>
              <a:off x="583440" y="5399640"/>
              <a:ext cx="4571999" cy="584775"/>
            </a:xfrm>
            <a:prstGeom prst="rect">
              <a:avLst/>
            </a:prstGeom>
          </p:spPr>
          <p:txBody>
            <a:bodyPr>
              <a:spAutoFit/>
            </a:bodyPr>
            <a:lstStyle/>
            <a:p>
              <a:pPr algn="ctr">
                <a:spcAft>
                  <a:spcPts val="0"/>
                </a:spcAft>
              </a:pPr>
              <a:r>
                <a:rPr lang="en-US" sz="3200" dirty="0">
                  <a:solidFill>
                    <a:schemeClr val="bg1"/>
                  </a:solidFill>
                  <a:latin typeface="Helvetica" panose="020B0604020202020204" pitchFamily="34" charset="0"/>
                  <a:ea typeface="Calibri" panose="020F0502020204030204" pitchFamily="34" charset="0"/>
                  <a:cs typeface="Times New Roman" panose="02020603050405020304" pitchFamily="18" charset="0"/>
                </a:rPr>
                <a:t>Motivation</a:t>
              </a:r>
              <a:endParaRPr lang="en-NZ" sz="3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14" name="Cloud Callout 13">
            <a:extLst>
              <a:ext uri="{FF2B5EF4-FFF2-40B4-BE49-F238E27FC236}">
                <a16:creationId xmlns:a16="http://schemas.microsoft.com/office/drawing/2014/main" id="{B3DB4753-2A0E-9349-A444-8A986A103A12}"/>
              </a:ext>
            </a:extLst>
          </p:cNvPr>
          <p:cNvSpPr/>
          <p:nvPr/>
        </p:nvSpPr>
        <p:spPr>
          <a:xfrm>
            <a:off x="4143979" y="3247443"/>
            <a:ext cx="3019567" cy="1974945"/>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NZ" sz="3200" dirty="0"/>
              <a:t>Autonomy</a:t>
            </a:r>
          </a:p>
        </p:txBody>
      </p:sp>
      <p:grpSp>
        <p:nvGrpSpPr>
          <p:cNvPr id="15" name="Group 14">
            <a:extLst>
              <a:ext uri="{FF2B5EF4-FFF2-40B4-BE49-F238E27FC236}">
                <a16:creationId xmlns:a16="http://schemas.microsoft.com/office/drawing/2014/main" id="{5931D271-C76B-2D4A-952C-416C8B1C107F}"/>
              </a:ext>
            </a:extLst>
          </p:cNvPr>
          <p:cNvGrpSpPr/>
          <p:nvPr/>
        </p:nvGrpSpPr>
        <p:grpSpPr>
          <a:xfrm>
            <a:off x="4572000" y="1635612"/>
            <a:ext cx="3570651" cy="1328379"/>
            <a:chOff x="457200" y="5037155"/>
            <a:chExt cx="4824483" cy="1370460"/>
          </a:xfrm>
        </p:grpSpPr>
        <p:sp>
          <p:nvSpPr>
            <p:cNvPr id="16" name="Rectangular Callout 15">
              <a:extLst>
                <a:ext uri="{FF2B5EF4-FFF2-40B4-BE49-F238E27FC236}">
                  <a16:creationId xmlns:a16="http://schemas.microsoft.com/office/drawing/2014/main" id="{0741D06E-2C09-F44F-84B9-AFFA48373DC3}"/>
                </a:ext>
              </a:extLst>
            </p:cNvPr>
            <p:cNvSpPr/>
            <p:nvPr/>
          </p:nvSpPr>
          <p:spPr>
            <a:xfrm>
              <a:off x="457200" y="5037155"/>
              <a:ext cx="4824483" cy="1370460"/>
            </a:xfrm>
            <a:prstGeom prst="wedgeRectCallout">
              <a:avLst/>
            </a:prstGeom>
            <a:solidFill>
              <a:srgbClr val="FFCCFF"/>
            </a:solidFill>
            <a:ln>
              <a:solidFill>
                <a:srgbClr val="FF99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17" name="Rectangle 16">
              <a:extLst>
                <a:ext uri="{FF2B5EF4-FFF2-40B4-BE49-F238E27FC236}">
                  <a16:creationId xmlns:a16="http://schemas.microsoft.com/office/drawing/2014/main" id="{08DC9158-C20B-CD48-A0DA-924F8644D701}"/>
                </a:ext>
              </a:extLst>
            </p:cNvPr>
            <p:cNvSpPr/>
            <p:nvPr/>
          </p:nvSpPr>
          <p:spPr>
            <a:xfrm>
              <a:off x="540793" y="5270865"/>
              <a:ext cx="4571999" cy="1008281"/>
            </a:xfrm>
            <a:prstGeom prst="rect">
              <a:avLst/>
            </a:prstGeom>
          </p:spPr>
          <p:txBody>
            <a:bodyPr>
              <a:spAutoFit/>
            </a:bodyPr>
            <a:lstStyle/>
            <a:p>
              <a:pPr algn="ctr">
                <a:spcAft>
                  <a:spcPts val="0"/>
                </a:spcAft>
              </a:pPr>
              <a:r>
                <a:rPr lang="en-US" sz="3200" dirty="0">
                  <a:solidFill>
                    <a:schemeClr val="bg1"/>
                  </a:solidFill>
                  <a:latin typeface="Helvetica" panose="020B0604020202020204" pitchFamily="34" charset="0"/>
                  <a:ea typeface="Calibri" panose="020F0502020204030204" pitchFamily="34" charset="0"/>
                  <a:cs typeface="Times New Roman" panose="02020603050405020304" pitchFamily="18" charset="0"/>
                </a:rPr>
                <a:t>Intention; goal setting</a:t>
              </a:r>
              <a:endParaRPr lang="en-NZ" sz="3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41217FF8-20D4-594E-B440-19225C47D41C}"/>
              </a:ext>
            </a:extLst>
          </p:cNvPr>
          <p:cNvGrpSpPr/>
          <p:nvPr/>
        </p:nvGrpSpPr>
        <p:grpSpPr>
          <a:xfrm>
            <a:off x="5716299" y="5072693"/>
            <a:ext cx="3162198" cy="1493903"/>
            <a:chOff x="198319" y="1525422"/>
            <a:chExt cx="3162198" cy="1493903"/>
          </a:xfrm>
        </p:grpSpPr>
        <p:sp>
          <p:nvSpPr>
            <p:cNvPr id="20" name="Flowchart: Sequential Access Storage 5">
              <a:extLst>
                <a:ext uri="{FF2B5EF4-FFF2-40B4-BE49-F238E27FC236}">
                  <a16:creationId xmlns:a16="http://schemas.microsoft.com/office/drawing/2014/main" id="{B519E98D-B8CF-C340-A2FD-FE8B67C75A07}"/>
                </a:ext>
              </a:extLst>
            </p:cNvPr>
            <p:cNvSpPr/>
            <p:nvPr/>
          </p:nvSpPr>
          <p:spPr>
            <a:xfrm>
              <a:off x="198319" y="1525422"/>
              <a:ext cx="3162198" cy="1493903"/>
            </a:xfrm>
            <a:prstGeom prst="flowChartMagneticTape">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dirty="0"/>
            </a:p>
          </p:txBody>
        </p:sp>
        <p:sp>
          <p:nvSpPr>
            <p:cNvPr id="21" name="Rectangle 20">
              <a:extLst>
                <a:ext uri="{FF2B5EF4-FFF2-40B4-BE49-F238E27FC236}">
                  <a16:creationId xmlns:a16="http://schemas.microsoft.com/office/drawing/2014/main" id="{FEAD452E-4FE8-D044-A443-8E9F21C8DD2A}"/>
                </a:ext>
              </a:extLst>
            </p:cNvPr>
            <p:cNvSpPr/>
            <p:nvPr/>
          </p:nvSpPr>
          <p:spPr>
            <a:xfrm>
              <a:off x="198319" y="2000268"/>
              <a:ext cx="3019567" cy="553998"/>
            </a:xfrm>
            <a:prstGeom prst="rect">
              <a:avLst/>
            </a:prstGeom>
          </p:spPr>
          <p:txBody>
            <a:bodyPr wrap="square">
              <a:spAutoFit/>
            </a:bodyPr>
            <a:lstStyle/>
            <a:p>
              <a:pPr algn="ctr"/>
              <a:r>
                <a:rPr lang="en-US" sz="3000" dirty="0">
                  <a:solidFill>
                    <a:schemeClr val="bg1"/>
                  </a:solidFill>
                  <a:latin typeface="Helvetica" panose="020B0604020202020204" pitchFamily="34" charset="0"/>
                  <a:ea typeface="Calibri" panose="020F0502020204030204" pitchFamily="34" charset="0"/>
                </a:rPr>
                <a:t>Rewards</a:t>
              </a:r>
              <a:endParaRPr lang="en-NZ" sz="3000" dirty="0">
                <a:solidFill>
                  <a:schemeClr val="bg1"/>
                </a:solidFill>
              </a:endParaRPr>
            </a:p>
          </p:txBody>
        </p:sp>
      </p:grpSp>
    </p:spTree>
    <p:extLst>
      <p:ext uri="{BB962C8B-B14F-4D97-AF65-F5344CB8AC3E}">
        <p14:creationId xmlns:p14="http://schemas.microsoft.com/office/powerpoint/2010/main" val="5806627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733" y="1447536"/>
            <a:ext cx="8229600" cy="1143000"/>
          </a:xfrm>
        </p:spPr>
        <p:txBody>
          <a:bodyPr>
            <a:normAutofit/>
          </a:bodyPr>
          <a:lstStyle/>
          <a:p>
            <a:r>
              <a:rPr lang="en-US" dirty="0"/>
              <a:t>Vision</a:t>
            </a:r>
          </a:p>
        </p:txBody>
      </p:sp>
      <p:pic>
        <p:nvPicPr>
          <p:cNvPr id="4" name="Picture 3" descr="Slide1 copy">
            <a:extLst>
              <a:ext uri="{FF2B5EF4-FFF2-40B4-BE49-F238E27FC236}">
                <a16:creationId xmlns:a16="http://schemas.microsoft.com/office/drawing/2014/main" id="{EE69E5C6-71D8-F444-BD17-8340564F62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40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Content Placeholder 4">
            <a:extLst>
              <a:ext uri="{FF2B5EF4-FFF2-40B4-BE49-F238E27FC236}">
                <a16:creationId xmlns:a16="http://schemas.microsoft.com/office/drawing/2014/main" id="{72C397B2-F5F1-9F44-9BBA-B17589517D9D}"/>
              </a:ext>
            </a:extLst>
          </p:cNvPr>
          <p:cNvSpPr>
            <a:spLocks noGrp="1"/>
          </p:cNvSpPr>
          <p:nvPr>
            <p:ph idx="1"/>
          </p:nvPr>
        </p:nvSpPr>
        <p:spPr>
          <a:xfrm>
            <a:off x="457200" y="2918883"/>
            <a:ext cx="8229600" cy="2697163"/>
          </a:xfrm>
        </p:spPr>
        <p:txBody>
          <a:bodyPr/>
          <a:lstStyle/>
          <a:p>
            <a:pPr marL="0" indent="0" algn="ctr">
              <a:buNone/>
            </a:pPr>
            <a:r>
              <a:rPr lang="en-NZ" dirty="0">
                <a:latin typeface="Rubik Medium"/>
                <a:ea typeface="Rubik Medium"/>
                <a:cs typeface="Rubik Medium"/>
                <a:sym typeface="Rubik Medium"/>
              </a:rPr>
              <a:t>To empower young people to track &amp; achieve positive change, through a personalised digital experience, connecting to a support network.</a:t>
            </a:r>
            <a:endParaRPr lang="en-NZ" dirty="0">
              <a:solidFill>
                <a:srgbClr val="000000"/>
              </a:solidFill>
              <a:latin typeface="Rubik Medium"/>
              <a:ea typeface="Rubik Medium"/>
              <a:cs typeface="Rubik Medium"/>
              <a:sym typeface="Rubik Medium"/>
            </a:endParaRPr>
          </a:p>
          <a:p>
            <a:endParaRPr lang="en-US" dirty="0"/>
          </a:p>
        </p:txBody>
      </p:sp>
    </p:spTree>
    <p:extLst>
      <p:ext uri="{BB962C8B-B14F-4D97-AF65-F5344CB8AC3E}">
        <p14:creationId xmlns:p14="http://schemas.microsoft.com/office/powerpoint/2010/main" val="1426458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D6935-6E20-DA4B-9E41-D8E6D61F172B}"/>
              </a:ext>
            </a:extLst>
          </p:cNvPr>
          <p:cNvSpPr>
            <a:spLocks noGrp="1"/>
          </p:cNvSpPr>
          <p:nvPr>
            <p:ph type="title"/>
          </p:nvPr>
        </p:nvSpPr>
        <p:spPr>
          <a:xfrm>
            <a:off x="440061" y="117952"/>
            <a:ext cx="8229600" cy="857250"/>
          </a:xfrm>
        </p:spPr>
        <p:txBody>
          <a:bodyPr>
            <a:normAutofit fontScale="90000"/>
          </a:bodyPr>
          <a:lstStyle/>
          <a:p>
            <a:br>
              <a:rPr lang="en-US" b="1" dirty="0">
                <a:solidFill>
                  <a:srgbClr val="006854"/>
                </a:solidFill>
                <a:latin typeface="Century Gothic" panose="020B0502020202020204" pitchFamily="34" charset="0"/>
                <a:ea typeface="MS Mincho" pitchFamily="49" charset="-128"/>
                <a:cs typeface="Calibri"/>
              </a:rPr>
            </a:br>
            <a:r>
              <a:rPr lang="en-US" sz="4900" dirty="0">
                <a:latin typeface="+mn-lt"/>
                <a:ea typeface="MS Mincho" pitchFamily="49" charset="-128"/>
                <a:cs typeface="Calibri"/>
              </a:rPr>
              <a:t>A focus on engagement</a:t>
            </a:r>
          </a:p>
        </p:txBody>
      </p:sp>
      <p:sp>
        <p:nvSpPr>
          <p:cNvPr id="29" name="TextBox 28">
            <a:extLst>
              <a:ext uri="{FF2B5EF4-FFF2-40B4-BE49-F238E27FC236}">
                <a16:creationId xmlns:a16="http://schemas.microsoft.com/office/drawing/2014/main" id="{F0C6665C-42EC-1E46-AA66-7E7CDB0B078B}"/>
              </a:ext>
            </a:extLst>
          </p:cNvPr>
          <p:cNvSpPr txBox="1"/>
          <p:nvPr/>
        </p:nvSpPr>
        <p:spPr>
          <a:xfrm>
            <a:off x="157142" y="1262891"/>
            <a:ext cx="3188882" cy="1846659"/>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defRPr/>
            </a:pPr>
            <a:r>
              <a:rPr lang="en-US" sz="2700" b="1" u="sng" dirty="0">
                <a:solidFill>
                  <a:schemeClr val="accent1"/>
                </a:solidFill>
              </a:rPr>
              <a:t>The vision</a:t>
            </a:r>
            <a:endParaRPr lang="en-GB" sz="2700" b="1" u="sng" dirty="0">
              <a:solidFill>
                <a:schemeClr val="accent1"/>
              </a:solidFill>
              <a:sym typeface="Rubik Medium"/>
            </a:endParaRPr>
          </a:p>
          <a:p>
            <a:pPr lvl="0">
              <a:defRPr/>
            </a:pPr>
            <a:r>
              <a:rPr lang="en-GB" sz="1500" dirty="0">
                <a:ln w="0"/>
                <a:solidFill>
                  <a:schemeClr val="accent1"/>
                </a:solidFill>
                <a:effectLst>
                  <a:outerShdw blurRad="38100" dist="25400" dir="5400000" algn="ctr" rotWithShape="0">
                    <a:srgbClr val="6E747A">
                      <a:alpha val="43000"/>
                    </a:srgbClr>
                  </a:outerShdw>
                </a:effectLst>
                <a:latin typeface="Rubik Medium"/>
                <a:ea typeface="Rubik Medium"/>
                <a:cs typeface="Rubik Medium"/>
                <a:sym typeface="Rubik Medium"/>
              </a:rPr>
              <a:t>To </a:t>
            </a:r>
            <a:r>
              <a:rPr lang="en-GB" sz="1500" dirty="0">
                <a:ln w="0"/>
                <a:solidFill>
                  <a:schemeClr val="accent1"/>
                </a:solidFill>
                <a:effectLst>
                  <a:outerShdw blurRad="38100" dist="25400" dir="5400000" algn="ctr" rotWithShape="0">
                    <a:srgbClr val="6E747A">
                      <a:alpha val="43000"/>
                    </a:srgbClr>
                  </a:outerShdw>
                </a:effectLst>
                <a:latin typeface="Rubik Medium"/>
                <a:cs typeface="Rubik Medium"/>
                <a:sym typeface="Rubik Medium"/>
              </a:rPr>
              <a:t>empower young people to track &amp; achieve positive </a:t>
            </a:r>
            <a:r>
              <a:rPr lang="en-GB" sz="1500" dirty="0">
                <a:ln w="0"/>
                <a:solidFill>
                  <a:schemeClr val="accent1"/>
                </a:solidFill>
                <a:effectLst>
                  <a:outerShdw blurRad="38100" dist="25400" dir="5400000" algn="ctr" rotWithShape="0">
                    <a:srgbClr val="6E747A">
                      <a:alpha val="43000"/>
                    </a:srgbClr>
                  </a:outerShdw>
                </a:effectLst>
                <a:latin typeface="Rubik Medium"/>
                <a:ea typeface="Rubik Medium"/>
                <a:cs typeface="Rubik Medium"/>
                <a:sym typeface="Rubik Medium"/>
              </a:rPr>
              <a:t>change, through a personalised digital experience, connecting to a support network.</a:t>
            </a:r>
          </a:p>
          <a:p>
            <a:pPr lvl="0">
              <a:defRPr/>
            </a:pPr>
            <a:endParaRPr lang="en-GB" sz="1350" b="1" dirty="0">
              <a:ln/>
              <a:solidFill>
                <a:schemeClr val="accent4"/>
              </a:solidFill>
            </a:endParaRPr>
          </a:p>
          <a:p>
            <a:endParaRPr lang="en-US" sz="1350" b="1" dirty="0">
              <a:ln/>
              <a:solidFill>
                <a:schemeClr val="accent4"/>
              </a:solidFill>
            </a:endParaRPr>
          </a:p>
        </p:txBody>
      </p:sp>
      <p:pic>
        <p:nvPicPr>
          <p:cNvPr id="34" name="Google Shape;978;p117">
            <a:extLst>
              <a:ext uri="{FF2B5EF4-FFF2-40B4-BE49-F238E27FC236}">
                <a16:creationId xmlns:a16="http://schemas.microsoft.com/office/drawing/2014/main" id="{21F63C63-5F79-3047-BDC1-06A985F662EB}"/>
              </a:ext>
            </a:extLst>
          </p:cNvPr>
          <p:cNvPicPr preferRelativeResize="0"/>
          <p:nvPr/>
        </p:nvPicPr>
        <p:blipFill>
          <a:blip r:embed="rId3">
            <a:alphaModFix/>
          </a:blip>
          <a:stretch>
            <a:fillRect/>
          </a:stretch>
        </p:blipFill>
        <p:spPr>
          <a:xfrm>
            <a:off x="3801675" y="1983743"/>
            <a:ext cx="5455438" cy="3857625"/>
          </a:xfrm>
          <a:prstGeom prst="rect">
            <a:avLst/>
          </a:prstGeom>
          <a:noFill/>
          <a:ln>
            <a:noFill/>
          </a:ln>
        </p:spPr>
      </p:pic>
      <p:pic>
        <p:nvPicPr>
          <p:cNvPr id="35" name="Google Shape;960;p115">
            <a:extLst>
              <a:ext uri="{FF2B5EF4-FFF2-40B4-BE49-F238E27FC236}">
                <a16:creationId xmlns:a16="http://schemas.microsoft.com/office/drawing/2014/main" id="{077489EB-31D0-ED4F-A1B5-BC43A0C61D07}"/>
              </a:ext>
            </a:extLst>
          </p:cNvPr>
          <p:cNvPicPr preferRelativeResize="0"/>
          <p:nvPr/>
        </p:nvPicPr>
        <p:blipFill>
          <a:blip r:embed="rId4">
            <a:alphaModFix/>
          </a:blip>
          <a:stretch>
            <a:fillRect/>
          </a:stretch>
        </p:blipFill>
        <p:spPr>
          <a:xfrm>
            <a:off x="3688887" y="1930030"/>
            <a:ext cx="5455438" cy="3857625"/>
          </a:xfrm>
          <a:prstGeom prst="rect">
            <a:avLst/>
          </a:prstGeom>
          <a:noFill/>
          <a:ln>
            <a:noFill/>
          </a:ln>
        </p:spPr>
      </p:pic>
      <p:pic>
        <p:nvPicPr>
          <p:cNvPr id="36" name="Google Shape;926;p111">
            <a:extLst>
              <a:ext uri="{FF2B5EF4-FFF2-40B4-BE49-F238E27FC236}">
                <a16:creationId xmlns:a16="http://schemas.microsoft.com/office/drawing/2014/main" id="{8D7DC6F8-49D8-8F47-AA45-F4933C1D3CE4}"/>
              </a:ext>
            </a:extLst>
          </p:cNvPr>
          <p:cNvPicPr preferRelativeResize="0"/>
          <p:nvPr/>
        </p:nvPicPr>
        <p:blipFill>
          <a:blip r:embed="rId5">
            <a:alphaModFix/>
          </a:blip>
          <a:stretch>
            <a:fillRect/>
          </a:stretch>
        </p:blipFill>
        <p:spPr>
          <a:xfrm>
            <a:off x="3405711" y="1983743"/>
            <a:ext cx="5455438" cy="3857625"/>
          </a:xfrm>
          <a:prstGeom prst="rect">
            <a:avLst/>
          </a:prstGeom>
          <a:noFill/>
          <a:ln>
            <a:noFill/>
          </a:ln>
        </p:spPr>
      </p:pic>
      <p:pic>
        <p:nvPicPr>
          <p:cNvPr id="37" name="Google Shape;944;p113">
            <a:extLst>
              <a:ext uri="{FF2B5EF4-FFF2-40B4-BE49-F238E27FC236}">
                <a16:creationId xmlns:a16="http://schemas.microsoft.com/office/drawing/2014/main" id="{8CB59860-C33A-8A4B-B92E-7F64CDAB8717}"/>
              </a:ext>
            </a:extLst>
          </p:cNvPr>
          <p:cNvPicPr preferRelativeResize="0"/>
          <p:nvPr/>
        </p:nvPicPr>
        <p:blipFill>
          <a:blip r:embed="rId6">
            <a:alphaModFix/>
          </a:blip>
          <a:stretch>
            <a:fillRect/>
          </a:stretch>
        </p:blipFill>
        <p:spPr>
          <a:xfrm>
            <a:off x="3694462" y="1904666"/>
            <a:ext cx="5455438" cy="3857625"/>
          </a:xfrm>
          <a:prstGeom prst="rect">
            <a:avLst/>
          </a:prstGeom>
          <a:noFill/>
          <a:ln>
            <a:noFill/>
          </a:ln>
        </p:spPr>
      </p:pic>
      <p:pic>
        <p:nvPicPr>
          <p:cNvPr id="38" name="Google Shape;903;p108">
            <a:extLst>
              <a:ext uri="{FF2B5EF4-FFF2-40B4-BE49-F238E27FC236}">
                <a16:creationId xmlns:a16="http://schemas.microsoft.com/office/drawing/2014/main" id="{E4B6C598-286B-5044-B7C9-642B350F1BD8}"/>
              </a:ext>
            </a:extLst>
          </p:cNvPr>
          <p:cNvPicPr preferRelativeResize="0"/>
          <p:nvPr/>
        </p:nvPicPr>
        <p:blipFill>
          <a:blip r:embed="rId7">
            <a:alphaModFix/>
          </a:blip>
          <a:stretch>
            <a:fillRect/>
          </a:stretch>
        </p:blipFill>
        <p:spPr>
          <a:xfrm>
            <a:off x="3896697" y="1944205"/>
            <a:ext cx="5455438" cy="3857625"/>
          </a:xfrm>
          <a:prstGeom prst="rect">
            <a:avLst/>
          </a:prstGeom>
          <a:noFill/>
          <a:ln>
            <a:noFill/>
          </a:ln>
        </p:spPr>
      </p:pic>
      <p:grpSp>
        <p:nvGrpSpPr>
          <p:cNvPr id="44" name="Group 43">
            <a:extLst>
              <a:ext uri="{FF2B5EF4-FFF2-40B4-BE49-F238E27FC236}">
                <a16:creationId xmlns:a16="http://schemas.microsoft.com/office/drawing/2014/main" id="{B703CB6B-DAF5-7549-9637-B8BB1A2510E1}"/>
              </a:ext>
            </a:extLst>
          </p:cNvPr>
          <p:cNvGrpSpPr/>
          <p:nvPr/>
        </p:nvGrpSpPr>
        <p:grpSpPr>
          <a:xfrm>
            <a:off x="0" y="2730655"/>
            <a:ext cx="4212923" cy="3270095"/>
            <a:chOff x="0" y="2488232"/>
            <a:chExt cx="5617230" cy="4369768"/>
          </a:xfrm>
        </p:grpSpPr>
        <p:grpSp>
          <p:nvGrpSpPr>
            <p:cNvPr id="15" name="Group 14">
              <a:extLst>
                <a:ext uri="{FF2B5EF4-FFF2-40B4-BE49-F238E27FC236}">
                  <a16:creationId xmlns:a16="http://schemas.microsoft.com/office/drawing/2014/main" id="{5D76C9AC-195F-2A4F-9DB9-3E81D2E089E5}"/>
                </a:ext>
              </a:extLst>
            </p:cNvPr>
            <p:cNvGrpSpPr/>
            <p:nvPr/>
          </p:nvGrpSpPr>
          <p:grpSpPr>
            <a:xfrm>
              <a:off x="0" y="2837360"/>
              <a:ext cx="5617230" cy="4020640"/>
              <a:chOff x="554099" y="2439513"/>
              <a:chExt cx="5478627" cy="4089776"/>
            </a:xfrm>
          </p:grpSpPr>
          <p:grpSp>
            <p:nvGrpSpPr>
              <p:cNvPr id="14" name="Group 13">
                <a:extLst>
                  <a:ext uri="{FF2B5EF4-FFF2-40B4-BE49-F238E27FC236}">
                    <a16:creationId xmlns:a16="http://schemas.microsoft.com/office/drawing/2014/main" id="{391E13B6-B506-9C42-A337-716B1A5594DF}"/>
                  </a:ext>
                </a:extLst>
              </p:cNvPr>
              <p:cNvGrpSpPr/>
              <p:nvPr/>
            </p:nvGrpSpPr>
            <p:grpSpPr>
              <a:xfrm>
                <a:off x="554099" y="2440282"/>
                <a:ext cx="1819325" cy="3774726"/>
                <a:chOff x="955537" y="2596397"/>
                <a:chExt cx="1819325" cy="3774726"/>
              </a:xfrm>
            </p:grpSpPr>
            <p:pic>
              <p:nvPicPr>
                <p:cNvPr id="4" name="Google Shape;728;p90">
                  <a:extLst>
                    <a:ext uri="{FF2B5EF4-FFF2-40B4-BE49-F238E27FC236}">
                      <a16:creationId xmlns:a16="http://schemas.microsoft.com/office/drawing/2014/main" id="{34E724F7-AB17-9346-9E22-3EBE10D341C0}"/>
                    </a:ext>
                  </a:extLst>
                </p:cNvPr>
                <p:cNvPicPr preferRelativeResize="0"/>
                <p:nvPr/>
              </p:nvPicPr>
              <p:blipFill rotWithShape="1">
                <a:blip r:embed="rId8">
                  <a:alphaModFix/>
                </a:blip>
                <a:srcRect l="26176" r="25626"/>
                <a:stretch/>
              </p:blipFill>
              <p:spPr>
                <a:xfrm>
                  <a:off x="955537" y="2596397"/>
                  <a:ext cx="1819325" cy="3774726"/>
                </a:xfrm>
                <a:prstGeom prst="rect">
                  <a:avLst/>
                </a:prstGeom>
                <a:noFill/>
                <a:ln>
                  <a:noFill/>
                </a:ln>
              </p:spPr>
            </p:pic>
            <p:pic>
              <p:nvPicPr>
                <p:cNvPr id="5" name="Google Shape;729;p90">
                  <a:extLst>
                    <a:ext uri="{FF2B5EF4-FFF2-40B4-BE49-F238E27FC236}">
                      <a16:creationId xmlns:a16="http://schemas.microsoft.com/office/drawing/2014/main" id="{E4D0061F-90D4-464B-9FB4-3AFD49650C3F}"/>
                    </a:ext>
                  </a:extLst>
                </p:cNvPr>
                <p:cNvPicPr preferRelativeResize="0"/>
                <p:nvPr/>
              </p:nvPicPr>
              <p:blipFill rotWithShape="1">
                <a:blip r:embed="rId9">
                  <a:alphaModFix/>
                </a:blip>
                <a:srcRect r="1302" b="5944"/>
                <a:stretch/>
              </p:blipFill>
              <p:spPr>
                <a:xfrm>
                  <a:off x="1210718" y="3267767"/>
                  <a:ext cx="1257025" cy="2395774"/>
                </a:xfrm>
                <a:prstGeom prst="rect">
                  <a:avLst/>
                </a:prstGeom>
                <a:noFill/>
                <a:ln>
                  <a:noFill/>
                </a:ln>
              </p:spPr>
            </p:pic>
          </p:grpSp>
          <p:grpSp>
            <p:nvGrpSpPr>
              <p:cNvPr id="7" name="Group 6">
                <a:extLst>
                  <a:ext uri="{FF2B5EF4-FFF2-40B4-BE49-F238E27FC236}">
                    <a16:creationId xmlns:a16="http://schemas.microsoft.com/office/drawing/2014/main" id="{0DC679C1-CFE7-6249-ABC1-E5C878E99FDC}"/>
                  </a:ext>
                </a:extLst>
              </p:cNvPr>
              <p:cNvGrpSpPr/>
              <p:nvPr/>
            </p:nvGrpSpPr>
            <p:grpSpPr>
              <a:xfrm>
                <a:off x="2328822" y="2439513"/>
                <a:ext cx="1819325" cy="3774726"/>
                <a:chOff x="818056" y="1421315"/>
                <a:chExt cx="1819325" cy="3774726"/>
              </a:xfrm>
            </p:grpSpPr>
            <p:pic>
              <p:nvPicPr>
                <p:cNvPr id="8" name="Google Shape;750;p92">
                  <a:extLst>
                    <a:ext uri="{FF2B5EF4-FFF2-40B4-BE49-F238E27FC236}">
                      <a16:creationId xmlns:a16="http://schemas.microsoft.com/office/drawing/2014/main" id="{89D05DD9-5317-4946-A045-E0B647F8BDCF}"/>
                    </a:ext>
                  </a:extLst>
                </p:cNvPr>
                <p:cNvPicPr preferRelativeResize="0"/>
                <p:nvPr/>
              </p:nvPicPr>
              <p:blipFill rotWithShape="1">
                <a:blip r:embed="rId8">
                  <a:alphaModFix/>
                </a:blip>
                <a:srcRect l="26176" r="25626"/>
                <a:stretch/>
              </p:blipFill>
              <p:spPr>
                <a:xfrm>
                  <a:off x="818056" y="1421315"/>
                  <a:ext cx="1819325" cy="3774726"/>
                </a:xfrm>
                <a:prstGeom prst="rect">
                  <a:avLst/>
                </a:prstGeom>
                <a:noFill/>
                <a:ln>
                  <a:noFill/>
                </a:ln>
              </p:spPr>
            </p:pic>
            <p:pic>
              <p:nvPicPr>
                <p:cNvPr id="9" name="Google Shape;751;p92">
                  <a:extLst>
                    <a:ext uri="{FF2B5EF4-FFF2-40B4-BE49-F238E27FC236}">
                      <a16:creationId xmlns:a16="http://schemas.microsoft.com/office/drawing/2014/main" id="{1DF0D251-A37C-6F47-A301-8B07B24BBE11}"/>
                    </a:ext>
                  </a:extLst>
                </p:cNvPr>
                <p:cNvPicPr preferRelativeResize="0"/>
                <p:nvPr/>
              </p:nvPicPr>
              <p:blipFill rotWithShape="1">
                <a:blip r:embed="rId10">
                  <a:alphaModFix/>
                </a:blip>
                <a:srcRect l="436" r="436"/>
                <a:stretch/>
              </p:blipFill>
              <p:spPr>
                <a:xfrm>
                  <a:off x="1087081" y="2089004"/>
                  <a:ext cx="1257025" cy="2395774"/>
                </a:xfrm>
                <a:prstGeom prst="rect">
                  <a:avLst/>
                </a:prstGeom>
                <a:noFill/>
                <a:ln>
                  <a:noFill/>
                </a:ln>
              </p:spPr>
            </p:pic>
          </p:grpSp>
          <p:grpSp>
            <p:nvGrpSpPr>
              <p:cNvPr id="10" name="Group 9">
                <a:extLst>
                  <a:ext uri="{FF2B5EF4-FFF2-40B4-BE49-F238E27FC236}">
                    <a16:creationId xmlns:a16="http://schemas.microsoft.com/office/drawing/2014/main" id="{1822D42C-CCE3-F44A-8115-E28715161ADE}"/>
                  </a:ext>
                </a:extLst>
              </p:cNvPr>
              <p:cNvGrpSpPr/>
              <p:nvPr/>
            </p:nvGrpSpPr>
            <p:grpSpPr>
              <a:xfrm>
                <a:off x="4148146" y="2462542"/>
                <a:ext cx="1819325" cy="3774726"/>
                <a:chOff x="818056" y="1421325"/>
                <a:chExt cx="1819325" cy="3774726"/>
              </a:xfrm>
            </p:grpSpPr>
            <p:pic>
              <p:nvPicPr>
                <p:cNvPr id="11" name="Google Shape;772;p94">
                  <a:extLst>
                    <a:ext uri="{FF2B5EF4-FFF2-40B4-BE49-F238E27FC236}">
                      <a16:creationId xmlns:a16="http://schemas.microsoft.com/office/drawing/2014/main" id="{BEAC133F-EAF8-CF48-922D-F7E47673BE94}"/>
                    </a:ext>
                  </a:extLst>
                </p:cNvPr>
                <p:cNvPicPr preferRelativeResize="0"/>
                <p:nvPr/>
              </p:nvPicPr>
              <p:blipFill rotWithShape="1">
                <a:blip r:embed="rId8">
                  <a:alphaModFix/>
                </a:blip>
                <a:srcRect l="26176" r="25626"/>
                <a:stretch/>
              </p:blipFill>
              <p:spPr>
                <a:xfrm>
                  <a:off x="818056" y="1421325"/>
                  <a:ext cx="1819325" cy="3774726"/>
                </a:xfrm>
                <a:prstGeom prst="rect">
                  <a:avLst/>
                </a:prstGeom>
                <a:noFill/>
                <a:ln>
                  <a:noFill/>
                </a:ln>
              </p:spPr>
            </p:pic>
            <p:pic>
              <p:nvPicPr>
                <p:cNvPr id="12" name="Google Shape;773;p94">
                  <a:extLst>
                    <a:ext uri="{FF2B5EF4-FFF2-40B4-BE49-F238E27FC236}">
                      <a16:creationId xmlns:a16="http://schemas.microsoft.com/office/drawing/2014/main" id="{CB32B1B6-D3BB-5A4D-BCE9-BD348C9836F7}"/>
                    </a:ext>
                  </a:extLst>
                </p:cNvPr>
                <p:cNvPicPr preferRelativeResize="0"/>
                <p:nvPr/>
              </p:nvPicPr>
              <p:blipFill rotWithShape="1">
                <a:blip r:embed="rId11">
                  <a:alphaModFix/>
                </a:blip>
                <a:srcRect l="3357" r="3367"/>
                <a:stretch/>
              </p:blipFill>
              <p:spPr>
                <a:xfrm>
                  <a:off x="1087081" y="2089012"/>
                  <a:ext cx="1257025" cy="2395776"/>
                </a:xfrm>
                <a:prstGeom prst="rect">
                  <a:avLst/>
                </a:prstGeom>
                <a:noFill/>
                <a:ln>
                  <a:noFill/>
                </a:ln>
              </p:spPr>
            </p:pic>
          </p:grpSp>
          <p:sp>
            <p:nvSpPr>
              <p:cNvPr id="6" name="Google Shape;725;p90">
                <a:extLst>
                  <a:ext uri="{FF2B5EF4-FFF2-40B4-BE49-F238E27FC236}">
                    <a16:creationId xmlns:a16="http://schemas.microsoft.com/office/drawing/2014/main" id="{6988628A-A512-6E4C-8386-6A595E63D700}"/>
                  </a:ext>
                </a:extLst>
              </p:cNvPr>
              <p:cNvSpPr txBox="1">
                <a:spLocks/>
              </p:cNvSpPr>
              <p:nvPr/>
            </p:nvSpPr>
            <p:spPr>
              <a:xfrm>
                <a:off x="725154" y="5736026"/>
                <a:ext cx="5307572" cy="793263"/>
              </a:xfrm>
              <a:prstGeom prst="rect">
                <a:avLst/>
              </a:prstGeom>
            </p:spPr>
            <p:txBody>
              <a:bodyPr spcFirstLastPara="1" vert="horz" wrap="square" lIns="68569" tIns="68569" rIns="68569" bIns="68569"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GB" sz="1800" dirty="0" err="1"/>
                  <a:t>FitMenCook</a:t>
                </a:r>
                <a:r>
                  <a:rPr lang="en-GB" sz="1800" dirty="0"/>
                  <a:t>    Zombie Run      Duolingo</a:t>
                </a:r>
              </a:p>
            </p:txBody>
          </p:sp>
        </p:grpSp>
        <p:sp>
          <p:nvSpPr>
            <p:cNvPr id="42" name="TextBox 41">
              <a:extLst>
                <a:ext uri="{FF2B5EF4-FFF2-40B4-BE49-F238E27FC236}">
                  <a16:creationId xmlns:a16="http://schemas.microsoft.com/office/drawing/2014/main" id="{DFE6BB7D-C15B-364A-8123-BDEDAE7B9889}"/>
                </a:ext>
              </a:extLst>
            </p:cNvPr>
            <p:cNvSpPr txBox="1"/>
            <p:nvPr/>
          </p:nvSpPr>
          <p:spPr>
            <a:xfrm>
              <a:off x="209524" y="2488232"/>
              <a:ext cx="3501484" cy="894526"/>
            </a:xfrm>
            <a:prstGeom prst="rect">
              <a:avLst/>
            </a:prstGeom>
            <a:noFill/>
          </p:spPr>
          <p:txBody>
            <a:bodyPr wrap="square" rtlCol="0">
              <a:spAutoFit/>
            </a:bodyPr>
            <a:lstStyle/>
            <a:p>
              <a:r>
                <a:rPr lang="en-US" sz="2400" b="1" u="sng" dirty="0">
                  <a:solidFill>
                    <a:schemeClr val="accent1"/>
                  </a:solidFill>
                </a:rPr>
                <a:t>Competitor</a:t>
              </a:r>
              <a:r>
                <a:rPr lang="en-US" sz="2100" b="1" u="sng" dirty="0">
                  <a:solidFill>
                    <a:schemeClr val="accent1"/>
                  </a:solidFill>
                </a:rPr>
                <a:t> </a:t>
              </a:r>
              <a:r>
                <a:rPr lang="en-US" sz="2400" b="1" u="sng" dirty="0">
                  <a:solidFill>
                    <a:schemeClr val="accent1"/>
                  </a:solidFill>
                </a:rPr>
                <a:t>review</a:t>
              </a:r>
            </a:p>
            <a:p>
              <a:endParaRPr lang="en-US" sz="1350" dirty="0"/>
            </a:p>
          </p:txBody>
        </p:sp>
      </p:grpSp>
      <p:sp>
        <p:nvSpPr>
          <p:cNvPr id="47" name="TextBox 46">
            <a:extLst>
              <a:ext uri="{FF2B5EF4-FFF2-40B4-BE49-F238E27FC236}">
                <a16:creationId xmlns:a16="http://schemas.microsoft.com/office/drawing/2014/main" id="{54023D79-F40A-DA4E-BCBD-B0104272BCED}"/>
              </a:ext>
            </a:extLst>
          </p:cNvPr>
          <p:cNvSpPr txBox="1"/>
          <p:nvPr/>
        </p:nvSpPr>
        <p:spPr>
          <a:xfrm>
            <a:off x="5103549" y="1569532"/>
            <a:ext cx="2626112" cy="669414"/>
          </a:xfrm>
          <a:prstGeom prst="rect">
            <a:avLst/>
          </a:prstGeom>
          <a:noFill/>
        </p:spPr>
        <p:txBody>
          <a:bodyPr wrap="square" rtlCol="0">
            <a:spAutoFit/>
          </a:bodyPr>
          <a:lstStyle/>
          <a:p>
            <a:pPr algn="ctr"/>
            <a:r>
              <a:rPr lang="en-US" sz="2400" b="1" u="sng" dirty="0">
                <a:solidFill>
                  <a:schemeClr val="accent1"/>
                </a:solidFill>
              </a:rPr>
              <a:t>Ideation</a:t>
            </a:r>
          </a:p>
          <a:p>
            <a:endParaRPr lang="en-US" sz="1350" dirty="0"/>
          </a:p>
        </p:txBody>
      </p:sp>
    </p:spTree>
    <p:extLst>
      <p:ext uri="{BB962C8B-B14F-4D97-AF65-F5344CB8AC3E}">
        <p14:creationId xmlns:p14="http://schemas.microsoft.com/office/powerpoint/2010/main" val="79058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subTnLst>
                                    <p:set>
                                      <p:cBhvr override="childStyle">
                                        <p:cTn dur="1" fill="hold" display="0" masterRel="nextClick" afterEffect="1"/>
                                        <p:tgtEl>
                                          <p:spTgt spid="4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subTnLst>
                                    <p:set>
                                      <p:cBhvr override="childStyle">
                                        <p:cTn dur="1" fill="hold" display="0" masterRel="nextClick" afterEffect="1"/>
                                        <p:tgtEl>
                                          <p:spTgt spid="34"/>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subTnLst>
                                    <p:set>
                                      <p:cBhvr override="childStyle">
                                        <p:cTn dur="1" fill="hold" display="0" masterRel="nextClick" afterEffect="1"/>
                                        <p:tgtEl>
                                          <p:spTgt spid="35"/>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subTnLst>
                                    <p:set>
                                      <p:cBhvr override="childStyle">
                                        <p:cTn dur="1" fill="hold" display="0" masterRel="nextClick" afterEffect="1"/>
                                        <p:tgtEl>
                                          <p:spTgt spid="36"/>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subTnLst>
                                    <p:set>
                                      <p:cBhvr override="childStyle">
                                        <p:cTn dur="1" fill="hold" display="0" masterRel="nextClick" afterEffect="1"/>
                                        <p:tgtEl>
                                          <p:spTgt spid="37"/>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82"/>
        <p:cNvGrpSpPr/>
        <p:nvPr/>
      </p:nvGrpSpPr>
      <p:grpSpPr>
        <a:xfrm>
          <a:off x="0" y="0"/>
          <a:ext cx="0" cy="0"/>
          <a:chOff x="0" y="0"/>
          <a:chExt cx="0" cy="0"/>
        </a:xfrm>
      </p:grpSpPr>
      <p:sp>
        <p:nvSpPr>
          <p:cNvPr id="985" name="Google Shape;985;p118"/>
          <p:cNvSpPr txBox="1"/>
          <p:nvPr/>
        </p:nvSpPr>
        <p:spPr>
          <a:xfrm>
            <a:off x="3654977" y="3890632"/>
            <a:ext cx="2562300" cy="2589450"/>
          </a:xfrm>
          <a:prstGeom prst="rect">
            <a:avLst/>
          </a:prstGeom>
          <a:noFill/>
          <a:ln>
            <a:noFill/>
          </a:ln>
        </p:spPr>
        <p:txBody>
          <a:bodyPr spcFirstLastPara="1" wrap="square" lIns="91425" tIns="91425" rIns="91425" bIns="91425" anchor="t" anchorCtr="0">
            <a:noAutofit/>
          </a:bodyPr>
          <a:lstStyle/>
          <a:p>
            <a:pPr marL="457200" indent="-295275">
              <a:lnSpc>
                <a:spcPct val="130000"/>
              </a:lnSpc>
              <a:buClr>
                <a:srgbClr val="3C4043"/>
              </a:buClr>
              <a:buSzPts val="1050"/>
              <a:buFont typeface="Roboto"/>
              <a:buAutoNum type="arabicPeriod"/>
            </a:pPr>
            <a:r>
              <a:rPr lang="en-GB" sz="1400" dirty="0">
                <a:solidFill>
                  <a:srgbClr val="3C4043"/>
                </a:solidFill>
                <a:latin typeface="Roboto"/>
                <a:ea typeface="Roboto"/>
                <a:cs typeface="Roboto"/>
                <a:sym typeface="Roboto"/>
              </a:rPr>
              <a:t>Fold paper it into eight sections</a:t>
            </a:r>
            <a:endParaRPr sz="1400" dirty="0">
              <a:solidFill>
                <a:srgbClr val="3C4043"/>
              </a:solidFill>
              <a:latin typeface="Roboto"/>
              <a:ea typeface="Roboto"/>
              <a:cs typeface="Roboto"/>
              <a:sym typeface="Roboto"/>
            </a:endParaRPr>
          </a:p>
          <a:p>
            <a:pPr marL="457200" indent="-295275">
              <a:lnSpc>
                <a:spcPct val="150000"/>
              </a:lnSpc>
              <a:buClr>
                <a:srgbClr val="3C4043"/>
              </a:buClr>
              <a:buSzPts val="1050"/>
              <a:buFont typeface="Roboto"/>
              <a:buAutoNum type="arabicPeriod"/>
            </a:pPr>
            <a:r>
              <a:rPr lang="en-GB" sz="1400" dirty="0">
                <a:solidFill>
                  <a:srgbClr val="3C4043"/>
                </a:solidFill>
                <a:latin typeface="Roboto"/>
                <a:ea typeface="Roboto"/>
                <a:cs typeface="Roboto"/>
                <a:sym typeface="Roboto"/>
              </a:rPr>
              <a:t>Each team member sketches </a:t>
            </a:r>
            <a:br>
              <a:rPr lang="en-GB" sz="1400" dirty="0">
                <a:solidFill>
                  <a:srgbClr val="3C4043"/>
                </a:solidFill>
                <a:latin typeface="Roboto"/>
                <a:ea typeface="Roboto"/>
                <a:cs typeface="Roboto"/>
                <a:sym typeface="Roboto"/>
              </a:rPr>
            </a:br>
            <a:r>
              <a:rPr lang="en-GB" sz="1400" dirty="0">
                <a:solidFill>
                  <a:srgbClr val="3C4043"/>
                </a:solidFill>
                <a:latin typeface="Roboto"/>
                <a:ea typeface="Roboto"/>
                <a:cs typeface="Roboto"/>
                <a:sym typeface="Roboto"/>
              </a:rPr>
              <a:t>one idea in each rectangle</a:t>
            </a:r>
            <a:endParaRPr sz="1400" dirty="0">
              <a:solidFill>
                <a:srgbClr val="3C4043"/>
              </a:solidFill>
              <a:latin typeface="Roboto"/>
              <a:ea typeface="Roboto"/>
              <a:cs typeface="Roboto"/>
              <a:sym typeface="Roboto"/>
            </a:endParaRPr>
          </a:p>
          <a:p>
            <a:pPr marL="457200" indent="-295275">
              <a:lnSpc>
                <a:spcPct val="130000"/>
              </a:lnSpc>
              <a:buClr>
                <a:srgbClr val="3C4043"/>
              </a:buClr>
              <a:buSzPts val="1050"/>
              <a:buFont typeface="Roboto"/>
              <a:buAutoNum type="arabicPeriod"/>
            </a:pPr>
            <a:r>
              <a:rPr lang="en-GB" sz="1400" dirty="0">
                <a:solidFill>
                  <a:srgbClr val="3C4043"/>
                </a:solidFill>
                <a:latin typeface="Roboto"/>
                <a:ea typeface="Roboto"/>
                <a:cs typeface="Roboto"/>
                <a:sym typeface="Roboto"/>
              </a:rPr>
              <a:t>8 mins for the exercise </a:t>
            </a:r>
            <a:endParaRPr sz="1400" dirty="0">
              <a:solidFill>
                <a:srgbClr val="3C4043"/>
              </a:solidFill>
              <a:latin typeface="Roboto"/>
              <a:ea typeface="Roboto"/>
              <a:cs typeface="Roboto"/>
              <a:sym typeface="Roboto"/>
            </a:endParaRPr>
          </a:p>
          <a:p>
            <a:pPr marL="457200" indent="-295275">
              <a:lnSpc>
                <a:spcPct val="122000"/>
              </a:lnSpc>
              <a:buClr>
                <a:srgbClr val="3C4043"/>
              </a:buClr>
              <a:buSzPts val="1050"/>
              <a:buFont typeface="Roboto"/>
              <a:buAutoNum type="arabicPeriod"/>
            </a:pPr>
            <a:r>
              <a:rPr lang="en-GB" sz="1400" dirty="0">
                <a:solidFill>
                  <a:srgbClr val="202124"/>
                </a:solidFill>
                <a:latin typeface="Roboto"/>
                <a:ea typeface="Roboto"/>
                <a:cs typeface="Roboto"/>
                <a:sym typeface="Roboto"/>
              </a:rPr>
              <a:t>Sharing and Voting</a:t>
            </a:r>
            <a:endParaRPr sz="1400" dirty="0">
              <a:solidFill>
                <a:srgbClr val="202124"/>
              </a:solidFill>
              <a:latin typeface="Roboto"/>
              <a:ea typeface="Roboto"/>
              <a:cs typeface="Roboto"/>
              <a:sym typeface="Roboto"/>
            </a:endParaRPr>
          </a:p>
          <a:p>
            <a:pPr marL="457200" indent="-295275">
              <a:lnSpc>
                <a:spcPct val="130000"/>
              </a:lnSpc>
              <a:buClr>
                <a:srgbClr val="3C4043"/>
              </a:buClr>
              <a:buSzPts val="1050"/>
              <a:buFont typeface="Roboto"/>
              <a:buAutoNum type="arabicPeriod"/>
            </a:pPr>
            <a:r>
              <a:rPr lang="en-GB" sz="1400" dirty="0">
                <a:solidFill>
                  <a:srgbClr val="3C4043"/>
                </a:solidFill>
                <a:latin typeface="Roboto"/>
                <a:ea typeface="Roboto"/>
                <a:cs typeface="Roboto"/>
                <a:sym typeface="Roboto"/>
              </a:rPr>
              <a:t>Refine &amp; repeat </a:t>
            </a:r>
            <a:endParaRPr sz="1400" dirty="0">
              <a:solidFill>
                <a:srgbClr val="3C4043"/>
              </a:solidFill>
              <a:latin typeface="Roboto"/>
              <a:ea typeface="Roboto"/>
              <a:cs typeface="Roboto"/>
              <a:sym typeface="Roboto"/>
            </a:endParaRPr>
          </a:p>
        </p:txBody>
      </p:sp>
      <p:pic>
        <p:nvPicPr>
          <p:cNvPr id="986" name="Google Shape;986;p118"/>
          <p:cNvPicPr preferRelativeResize="0"/>
          <p:nvPr/>
        </p:nvPicPr>
        <p:blipFill rotWithShape="1">
          <a:blip r:embed="rId3">
            <a:alphaModFix/>
          </a:blip>
          <a:srcRect l="17634"/>
          <a:stretch/>
        </p:blipFill>
        <p:spPr>
          <a:xfrm>
            <a:off x="638176" y="4023359"/>
            <a:ext cx="3016801" cy="2062725"/>
          </a:xfrm>
          <a:prstGeom prst="rect">
            <a:avLst/>
          </a:prstGeom>
          <a:noFill/>
          <a:ln>
            <a:noFill/>
          </a:ln>
        </p:spPr>
      </p:pic>
      <p:sp>
        <p:nvSpPr>
          <p:cNvPr id="987" name="Google Shape;987;p118"/>
          <p:cNvSpPr txBox="1"/>
          <p:nvPr/>
        </p:nvSpPr>
        <p:spPr>
          <a:xfrm>
            <a:off x="440061" y="1225321"/>
            <a:ext cx="8229600" cy="1431636"/>
          </a:xfrm>
          <a:prstGeom prst="rect">
            <a:avLst/>
          </a:prstGeom>
          <a:noFill/>
          <a:ln>
            <a:noFill/>
          </a:ln>
        </p:spPr>
        <p:txBody>
          <a:bodyPr spcFirstLastPara="1" wrap="square" lIns="91425" tIns="91425" rIns="91425" bIns="91425" anchor="t" anchorCtr="0">
            <a:noAutofit/>
          </a:bodyPr>
          <a:lstStyle/>
          <a:p>
            <a:pPr>
              <a:lnSpc>
                <a:spcPct val="130000"/>
              </a:lnSpc>
            </a:pPr>
            <a:r>
              <a:rPr lang="en-GB" sz="2000" dirty="0">
                <a:solidFill>
                  <a:srgbClr val="0E0E0E"/>
                </a:solidFill>
                <a:ea typeface="Rubik Light"/>
                <a:cs typeface="Rubik Light"/>
                <a:sym typeface="Rubik Light"/>
              </a:rPr>
              <a:t>Overview:  </a:t>
            </a:r>
            <a:endParaRPr sz="2000" dirty="0">
              <a:solidFill>
                <a:srgbClr val="0E0E0E"/>
              </a:solidFill>
              <a:ea typeface="Rubik Light"/>
              <a:cs typeface="Rubik Light"/>
              <a:sym typeface="Rubik Light"/>
            </a:endParaRPr>
          </a:p>
          <a:p>
            <a:pPr>
              <a:lnSpc>
                <a:spcPct val="130000"/>
              </a:lnSpc>
            </a:pPr>
            <a:r>
              <a:rPr lang="en-GB" sz="2000" dirty="0">
                <a:solidFill>
                  <a:srgbClr val="3C4043"/>
                </a:solidFill>
                <a:ea typeface="Roboto"/>
                <a:cs typeface="Roboto"/>
                <a:sym typeface="Roboto"/>
              </a:rPr>
              <a:t>Crazy 8’s is a core Design Sprint method. It is a fast sketching exercise that challenges people to sketch eight distinct ideas in eight minutes. The goal is to push beyond your first idea, frequently the least innovative, and to generate a wide variety of solutions to your challenge.</a:t>
            </a:r>
            <a:endParaRPr sz="2000" dirty="0">
              <a:solidFill>
                <a:srgbClr val="3C4043"/>
              </a:solidFill>
              <a:ea typeface="Roboto"/>
              <a:cs typeface="Roboto"/>
              <a:sym typeface="Roboto"/>
            </a:endParaRPr>
          </a:p>
        </p:txBody>
      </p:sp>
      <p:sp>
        <p:nvSpPr>
          <p:cNvPr id="989" name="Google Shape;989;p118"/>
          <p:cNvSpPr txBox="1"/>
          <p:nvPr/>
        </p:nvSpPr>
        <p:spPr>
          <a:xfrm>
            <a:off x="3824811" y="3492659"/>
            <a:ext cx="1460100" cy="530700"/>
          </a:xfrm>
          <a:prstGeom prst="rect">
            <a:avLst/>
          </a:prstGeom>
          <a:noFill/>
          <a:ln>
            <a:noFill/>
          </a:ln>
        </p:spPr>
        <p:txBody>
          <a:bodyPr spcFirstLastPara="1" wrap="square" lIns="91425" tIns="91425" rIns="91425" bIns="91425" anchor="t" anchorCtr="0">
            <a:noAutofit/>
          </a:bodyPr>
          <a:lstStyle/>
          <a:p>
            <a:pPr>
              <a:lnSpc>
                <a:spcPct val="130000"/>
              </a:lnSpc>
            </a:pPr>
            <a:r>
              <a:rPr lang="en-GB" sz="1600" dirty="0">
                <a:solidFill>
                  <a:srgbClr val="0E0E0E"/>
                </a:solidFill>
                <a:latin typeface="Rubik Light"/>
                <a:ea typeface="Rubik Light"/>
                <a:cs typeface="Rubik Light"/>
                <a:sym typeface="Rubik Light"/>
              </a:rPr>
              <a:t>Steps:  </a:t>
            </a:r>
            <a:endParaRPr sz="1050" dirty="0">
              <a:solidFill>
                <a:srgbClr val="3C4043"/>
              </a:solidFill>
            </a:endParaRPr>
          </a:p>
        </p:txBody>
      </p:sp>
      <p:sp>
        <p:nvSpPr>
          <p:cNvPr id="990" name="Google Shape;990;p118"/>
          <p:cNvSpPr txBox="1"/>
          <p:nvPr/>
        </p:nvSpPr>
        <p:spPr>
          <a:xfrm>
            <a:off x="6671778" y="3492659"/>
            <a:ext cx="1460100" cy="530700"/>
          </a:xfrm>
          <a:prstGeom prst="rect">
            <a:avLst/>
          </a:prstGeom>
          <a:noFill/>
          <a:ln>
            <a:noFill/>
          </a:ln>
        </p:spPr>
        <p:txBody>
          <a:bodyPr spcFirstLastPara="1" wrap="square" lIns="91425" tIns="91425" rIns="91425" bIns="91425" anchor="t" anchorCtr="0">
            <a:noAutofit/>
          </a:bodyPr>
          <a:lstStyle/>
          <a:p>
            <a:pPr>
              <a:lnSpc>
                <a:spcPct val="130000"/>
              </a:lnSpc>
            </a:pPr>
            <a:r>
              <a:rPr lang="en-GB" sz="1600" dirty="0">
                <a:solidFill>
                  <a:srgbClr val="0E0E0E"/>
                </a:solidFill>
                <a:latin typeface="Rubik Light"/>
                <a:ea typeface="Rubik Light"/>
                <a:cs typeface="Rubik Light"/>
                <a:sym typeface="Rubik Light"/>
              </a:rPr>
              <a:t>Objective:  </a:t>
            </a:r>
            <a:endParaRPr sz="1050" dirty="0">
              <a:solidFill>
                <a:srgbClr val="3C4043"/>
              </a:solidFill>
            </a:endParaRPr>
          </a:p>
        </p:txBody>
      </p:sp>
      <p:cxnSp>
        <p:nvCxnSpPr>
          <p:cNvPr id="991" name="Google Shape;991;p118"/>
          <p:cNvCxnSpPr>
            <a:cxnSpLocks/>
          </p:cNvCxnSpPr>
          <p:nvPr/>
        </p:nvCxnSpPr>
        <p:spPr>
          <a:xfrm>
            <a:off x="6217277" y="3662419"/>
            <a:ext cx="0" cy="2660454"/>
          </a:xfrm>
          <a:prstGeom prst="straightConnector1">
            <a:avLst/>
          </a:prstGeom>
          <a:noFill/>
          <a:ln w="9525" cap="flat" cmpd="sng">
            <a:solidFill>
              <a:schemeClr val="dk2"/>
            </a:solidFill>
            <a:prstDash val="solid"/>
            <a:round/>
            <a:headEnd type="none" w="med" len="med"/>
            <a:tailEnd type="none" w="med" len="med"/>
          </a:ln>
        </p:spPr>
      </p:cxnSp>
      <p:sp>
        <p:nvSpPr>
          <p:cNvPr id="12" name="Title 1">
            <a:extLst>
              <a:ext uri="{FF2B5EF4-FFF2-40B4-BE49-F238E27FC236}">
                <a16:creationId xmlns:a16="http://schemas.microsoft.com/office/drawing/2014/main" id="{899A3E9B-966B-6640-B0C3-59349EBF6EA0}"/>
              </a:ext>
            </a:extLst>
          </p:cNvPr>
          <p:cNvSpPr txBox="1">
            <a:spLocks/>
          </p:cNvSpPr>
          <p:nvPr/>
        </p:nvSpPr>
        <p:spPr>
          <a:xfrm>
            <a:off x="440061" y="-426820"/>
            <a:ext cx="8229600" cy="1717375"/>
          </a:xfrm>
          <a:prstGeom prst="rect">
            <a:avLst/>
          </a:prstGeom>
        </p:spPr>
        <p:txBody>
          <a:bodyPr spcFirstLastPara="1" vert="horz" wrap="square" lIns="91425" tIns="91425" rIns="91425" bIns="91425" rtlCol="0" anchor="t" anchorCtr="0">
            <a:noAutofit/>
          </a:bodyPr>
          <a:lstStyle>
            <a:lvl1pPr lvl="0" algn="ctr" defTabSz="457200" rtl="0" eaLnBrk="1" latinLnBrk="0" hangingPunct="1">
              <a:spcBef>
                <a:spcPts val="0"/>
              </a:spcBef>
              <a:spcAft>
                <a:spcPts val="0"/>
              </a:spcAft>
              <a:buSzPts val="2100"/>
              <a:buNone/>
              <a:defRPr sz="2100" kern="1200">
                <a:solidFill>
                  <a:schemeClr val="tx1"/>
                </a:solidFill>
                <a:latin typeface="+mj-lt"/>
                <a:ea typeface="+mj-ea"/>
                <a:cs typeface="+mj-cs"/>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br>
              <a:rPr lang="en-US" sz="4400" b="1" dirty="0">
                <a:solidFill>
                  <a:srgbClr val="006854"/>
                </a:solidFill>
                <a:latin typeface="+mn-lt"/>
                <a:ea typeface="MS Mincho" pitchFamily="49" charset="-128"/>
                <a:cs typeface="Calibri"/>
              </a:rPr>
            </a:br>
            <a:r>
              <a:rPr lang="en-US" sz="4400" dirty="0">
                <a:latin typeface="+mn-lt"/>
                <a:ea typeface="MS Mincho" pitchFamily="49" charset="-128"/>
                <a:cs typeface="Calibri"/>
              </a:rPr>
              <a:t>Crazy 8’s</a:t>
            </a:r>
          </a:p>
        </p:txBody>
      </p:sp>
      <p:sp>
        <p:nvSpPr>
          <p:cNvPr id="988" name="Google Shape;988;p118"/>
          <p:cNvSpPr txBox="1"/>
          <p:nvPr/>
        </p:nvSpPr>
        <p:spPr>
          <a:xfrm>
            <a:off x="6406524" y="3869697"/>
            <a:ext cx="2470843" cy="2370048"/>
          </a:xfrm>
          <a:prstGeom prst="rect">
            <a:avLst/>
          </a:prstGeom>
          <a:noFill/>
          <a:ln>
            <a:noFill/>
          </a:ln>
        </p:spPr>
        <p:txBody>
          <a:bodyPr spcFirstLastPara="1" wrap="square" lIns="91425" tIns="91425" rIns="91425" bIns="91425" anchor="t" anchorCtr="0">
            <a:noAutofit/>
          </a:bodyPr>
          <a:lstStyle/>
          <a:p>
            <a:pPr marL="457200" indent="-295275">
              <a:lnSpc>
                <a:spcPct val="130000"/>
              </a:lnSpc>
              <a:buClr>
                <a:srgbClr val="3C4043"/>
              </a:buClr>
              <a:buSzPts val="1050"/>
              <a:buFont typeface="Roboto"/>
              <a:buAutoNum type="arabicPeriod"/>
            </a:pPr>
            <a:r>
              <a:rPr lang="en-GB" sz="1400" dirty="0">
                <a:solidFill>
                  <a:srgbClr val="3C4043"/>
                </a:solidFill>
                <a:latin typeface="Roboto"/>
                <a:ea typeface="Roboto"/>
                <a:cs typeface="Roboto"/>
                <a:sym typeface="Roboto"/>
              </a:rPr>
              <a:t>Create your values</a:t>
            </a:r>
            <a:endParaRPr sz="1400" dirty="0">
              <a:solidFill>
                <a:srgbClr val="3C4043"/>
              </a:solidFill>
              <a:latin typeface="Roboto"/>
              <a:ea typeface="Roboto"/>
              <a:cs typeface="Roboto"/>
              <a:sym typeface="Roboto"/>
            </a:endParaRPr>
          </a:p>
          <a:p>
            <a:pPr marL="457200" indent="-295275">
              <a:lnSpc>
                <a:spcPct val="130000"/>
              </a:lnSpc>
              <a:buClr>
                <a:srgbClr val="3C4043"/>
              </a:buClr>
              <a:buSzPts val="1050"/>
              <a:buFont typeface="Roboto"/>
              <a:buAutoNum type="arabicPeriod"/>
            </a:pPr>
            <a:r>
              <a:rPr lang="en-GB" sz="1400" dirty="0">
                <a:solidFill>
                  <a:srgbClr val="3C4043"/>
                </a:solidFill>
                <a:latin typeface="Roboto"/>
                <a:ea typeface="Roboto"/>
                <a:cs typeface="Roboto"/>
                <a:sym typeface="Roboto"/>
              </a:rPr>
              <a:t>Set a goal </a:t>
            </a:r>
            <a:endParaRPr sz="1400" dirty="0">
              <a:solidFill>
                <a:srgbClr val="3C4043"/>
              </a:solidFill>
              <a:latin typeface="Roboto"/>
              <a:ea typeface="Roboto"/>
              <a:cs typeface="Roboto"/>
              <a:sym typeface="Roboto"/>
            </a:endParaRPr>
          </a:p>
          <a:p>
            <a:pPr marL="457200" indent="-295275">
              <a:lnSpc>
                <a:spcPct val="130000"/>
              </a:lnSpc>
              <a:buClr>
                <a:srgbClr val="3C4043"/>
              </a:buClr>
              <a:buSzPts val="1050"/>
              <a:buFont typeface="Roboto"/>
              <a:buAutoNum type="arabicPeriod"/>
            </a:pPr>
            <a:r>
              <a:rPr lang="en-GB" sz="1400" dirty="0">
                <a:solidFill>
                  <a:srgbClr val="3C4043"/>
                </a:solidFill>
                <a:latin typeface="Roboto"/>
                <a:ea typeface="Roboto"/>
                <a:cs typeface="Roboto"/>
                <a:sym typeface="Roboto"/>
              </a:rPr>
              <a:t>Remind me </a:t>
            </a:r>
            <a:endParaRPr sz="1400" dirty="0">
              <a:solidFill>
                <a:srgbClr val="3C4043"/>
              </a:solidFill>
              <a:latin typeface="Roboto"/>
              <a:ea typeface="Roboto"/>
              <a:cs typeface="Roboto"/>
              <a:sym typeface="Roboto"/>
            </a:endParaRPr>
          </a:p>
          <a:p>
            <a:pPr marL="457200" indent="-295275">
              <a:lnSpc>
                <a:spcPct val="130000"/>
              </a:lnSpc>
              <a:buClr>
                <a:srgbClr val="3C4043"/>
              </a:buClr>
              <a:buSzPts val="1050"/>
              <a:buFont typeface="Roboto"/>
              <a:buAutoNum type="arabicPeriod"/>
            </a:pPr>
            <a:r>
              <a:rPr lang="en-GB" sz="1400" dirty="0">
                <a:solidFill>
                  <a:srgbClr val="3C4043"/>
                </a:solidFill>
                <a:latin typeface="Roboto"/>
                <a:ea typeface="Roboto"/>
                <a:cs typeface="Roboto"/>
                <a:sym typeface="Roboto"/>
              </a:rPr>
              <a:t>Mood report</a:t>
            </a:r>
            <a:endParaRPr sz="1400" dirty="0">
              <a:solidFill>
                <a:srgbClr val="3C4043"/>
              </a:solidFill>
              <a:latin typeface="Roboto"/>
              <a:ea typeface="Roboto"/>
              <a:cs typeface="Roboto"/>
              <a:sym typeface="Roboto"/>
            </a:endParaRPr>
          </a:p>
          <a:p>
            <a:pPr marL="457200" indent="-295275">
              <a:lnSpc>
                <a:spcPct val="130000"/>
              </a:lnSpc>
              <a:buClr>
                <a:srgbClr val="3C4043"/>
              </a:buClr>
              <a:buSzPts val="1050"/>
              <a:buFont typeface="Roboto"/>
              <a:buAutoNum type="arabicPeriod"/>
            </a:pPr>
            <a:r>
              <a:rPr lang="en-GB" sz="1400" dirty="0">
                <a:solidFill>
                  <a:srgbClr val="3C4043"/>
                </a:solidFill>
                <a:latin typeface="Roboto"/>
                <a:ea typeface="Roboto"/>
                <a:cs typeface="Roboto"/>
                <a:sym typeface="Roboto"/>
              </a:rPr>
              <a:t>Acknowledge achievement </a:t>
            </a:r>
            <a:endParaRPr sz="1400" dirty="0">
              <a:solidFill>
                <a:srgbClr val="3C4043"/>
              </a:solidFill>
              <a:latin typeface="Roboto"/>
              <a:ea typeface="Roboto"/>
              <a:cs typeface="Roboto"/>
              <a:sym typeface="Roboto"/>
            </a:endParaRPr>
          </a:p>
          <a:p>
            <a:pPr marL="457200" indent="-295275">
              <a:lnSpc>
                <a:spcPct val="130000"/>
              </a:lnSpc>
              <a:buClr>
                <a:srgbClr val="3C4043"/>
              </a:buClr>
              <a:buSzPts val="1050"/>
              <a:buFont typeface="Roboto"/>
              <a:buAutoNum type="arabicPeriod"/>
            </a:pPr>
            <a:r>
              <a:rPr lang="en-GB" sz="1400" dirty="0">
                <a:solidFill>
                  <a:srgbClr val="3C4043"/>
                </a:solidFill>
                <a:latin typeface="Roboto"/>
                <a:ea typeface="Roboto"/>
                <a:cs typeface="Roboto"/>
                <a:sym typeface="Roboto"/>
              </a:rPr>
              <a:t>Support person</a:t>
            </a:r>
            <a:endParaRPr sz="1400" dirty="0">
              <a:solidFill>
                <a:srgbClr val="222222"/>
              </a:solidFill>
              <a:highlight>
                <a:srgbClr val="FFFFFF"/>
              </a:highlight>
              <a:latin typeface="Roboto Medium"/>
              <a:ea typeface="Roboto Medium"/>
              <a:cs typeface="Roboto Medium"/>
              <a:sym typeface="Roboto Medium"/>
            </a:endParaRPr>
          </a:p>
        </p:txBody>
      </p:sp>
    </p:spTree>
    <p:extLst>
      <p:ext uri="{BB962C8B-B14F-4D97-AF65-F5344CB8AC3E}">
        <p14:creationId xmlns:p14="http://schemas.microsoft.com/office/powerpoint/2010/main" val="821407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6016205-9E1A-E142-9761-680B409DC6A5}"/>
              </a:ext>
            </a:extLst>
          </p:cNvPr>
          <p:cNvPicPr>
            <a:picLocks noGrp="1" noChangeAspect="1"/>
          </p:cNvPicPr>
          <p:nvPr>
            <p:ph idx="1"/>
          </p:nvPr>
        </p:nvPicPr>
        <p:blipFill>
          <a:blip r:embed="rId3"/>
          <a:stretch>
            <a:fillRect/>
          </a:stretch>
        </p:blipFill>
        <p:spPr>
          <a:xfrm>
            <a:off x="2309019" y="2057401"/>
            <a:ext cx="4525963" cy="3394472"/>
          </a:xfrm>
        </p:spPr>
      </p:pic>
      <p:sp>
        <p:nvSpPr>
          <p:cNvPr id="6" name="Title 5">
            <a:extLst>
              <a:ext uri="{FF2B5EF4-FFF2-40B4-BE49-F238E27FC236}">
                <a16:creationId xmlns:a16="http://schemas.microsoft.com/office/drawing/2014/main" id="{0D7665D3-DB2A-3A4C-BE5D-5F4AE7E8D4A8}"/>
              </a:ext>
            </a:extLst>
          </p:cNvPr>
          <p:cNvSpPr txBox="1">
            <a:spLocks noGrp="1"/>
          </p:cNvSpPr>
          <p:nvPr>
            <p:ph type="title"/>
          </p:nvPr>
        </p:nvSpPr>
        <p:spPr>
          <a:xfrm>
            <a:off x="461343" y="617493"/>
            <a:ext cx="8229600" cy="769441"/>
          </a:xfrm>
          <a:prstGeom prst="rect">
            <a:avLst/>
          </a:prstGeom>
          <a:noFill/>
        </p:spPr>
        <p:txBody>
          <a:bodyPr wrap="square" rtlCol="0">
            <a:spAutoFit/>
          </a:bodyPr>
          <a:lstStyle/>
          <a:p>
            <a:r>
              <a:rPr lang="en-US" dirty="0">
                <a:latin typeface="Century Gothic" panose="020B0502020202020204" pitchFamily="34" charset="0"/>
                <a:ea typeface="MS Mincho" pitchFamily="49" charset="-128"/>
                <a:cs typeface="Calibri"/>
              </a:rPr>
              <a:t>Crazy 8’s (more ideation)</a:t>
            </a:r>
            <a:endParaRPr lang="en-US" u="sng" dirty="0"/>
          </a:p>
        </p:txBody>
      </p:sp>
      <p:pic>
        <p:nvPicPr>
          <p:cNvPr id="8" name="Content Placeholder 4">
            <a:extLst>
              <a:ext uri="{FF2B5EF4-FFF2-40B4-BE49-F238E27FC236}">
                <a16:creationId xmlns:a16="http://schemas.microsoft.com/office/drawing/2014/main" id="{740F33A2-121E-4443-80D2-5DE1A2E45874}"/>
              </a:ext>
            </a:extLst>
          </p:cNvPr>
          <p:cNvPicPr>
            <a:picLocks noChangeAspect="1"/>
          </p:cNvPicPr>
          <p:nvPr/>
        </p:nvPicPr>
        <p:blipFill>
          <a:blip r:embed="rId4"/>
          <a:stretch>
            <a:fillRect/>
          </a:stretch>
        </p:blipFill>
        <p:spPr>
          <a:xfrm>
            <a:off x="50180" y="2057401"/>
            <a:ext cx="4525963" cy="3394472"/>
          </a:xfrm>
          <a:prstGeom prst="rect">
            <a:avLst/>
          </a:prstGeom>
        </p:spPr>
      </p:pic>
      <p:pic>
        <p:nvPicPr>
          <p:cNvPr id="11" name="Content Placeholder 8">
            <a:extLst>
              <a:ext uri="{FF2B5EF4-FFF2-40B4-BE49-F238E27FC236}">
                <a16:creationId xmlns:a16="http://schemas.microsoft.com/office/drawing/2014/main" id="{33906B5F-DF0D-AF4F-80C8-3109047C0731}"/>
              </a:ext>
            </a:extLst>
          </p:cNvPr>
          <p:cNvPicPr>
            <a:picLocks noChangeAspect="1"/>
          </p:cNvPicPr>
          <p:nvPr/>
        </p:nvPicPr>
        <p:blipFill>
          <a:blip r:embed="rId5"/>
          <a:stretch>
            <a:fillRect/>
          </a:stretch>
        </p:blipFill>
        <p:spPr>
          <a:xfrm>
            <a:off x="4567857" y="2057400"/>
            <a:ext cx="4525963" cy="3394472"/>
          </a:xfrm>
          <a:prstGeom prst="rect">
            <a:avLst/>
          </a:prstGeom>
        </p:spPr>
      </p:pic>
    </p:spTree>
    <p:extLst>
      <p:ext uri="{BB962C8B-B14F-4D97-AF65-F5344CB8AC3E}">
        <p14:creationId xmlns:p14="http://schemas.microsoft.com/office/powerpoint/2010/main" val="90014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8DA58-80FB-CB49-830E-4B0DAE550AF0}"/>
              </a:ext>
            </a:extLst>
          </p:cNvPr>
          <p:cNvSpPr>
            <a:spLocks noGrp="1"/>
          </p:cNvSpPr>
          <p:nvPr>
            <p:ph type="title"/>
          </p:nvPr>
        </p:nvSpPr>
        <p:spPr>
          <a:xfrm>
            <a:off x="482332" y="301413"/>
            <a:ext cx="8229600" cy="857250"/>
          </a:xfrm>
        </p:spPr>
        <p:txBody>
          <a:bodyPr>
            <a:normAutofit/>
          </a:bodyPr>
          <a:lstStyle/>
          <a:p>
            <a:r>
              <a:rPr lang="en-US" dirty="0">
                <a:latin typeface="+mn-lt"/>
                <a:ea typeface="MS Mincho" pitchFamily="49" charset="-128"/>
                <a:cs typeface="Calibri"/>
              </a:rPr>
              <a:t>Co-design: road testing concepts</a:t>
            </a:r>
            <a:endParaRPr lang="en-US" dirty="0">
              <a:latin typeface="+mn-lt"/>
            </a:endParaRPr>
          </a:p>
        </p:txBody>
      </p:sp>
      <p:grpSp>
        <p:nvGrpSpPr>
          <p:cNvPr id="18" name="Group 17">
            <a:extLst>
              <a:ext uri="{FF2B5EF4-FFF2-40B4-BE49-F238E27FC236}">
                <a16:creationId xmlns:a16="http://schemas.microsoft.com/office/drawing/2014/main" id="{E630C25B-9CA3-3546-8DC5-92562B23F5B9}"/>
              </a:ext>
            </a:extLst>
          </p:cNvPr>
          <p:cNvGrpSpPr/>
          <p:nvPr/>
        </p:nvGrpSpPr>
        <p:grpSpPr>
          <a:xfrm>
            <a:off x="624469" y="1786666"/>
            <a:ext cx="9076567" cy="5223683"/>
            <a:chOff x="832625" y="1239222"/>
            <a:chExt cx="12102089" cy="6964910"/>
          </a:xfrm>
        </p:grpSpPr>
        <p:pic>
          <p:nvPicPr>
            <p:cNvPr id="14" name="Google Shape;969;p116">
              <a:extLst>
                <a:ext uri="{FF2B5EF4-FFF2-40B4-BE49-F238E27FC236}">
                  <a16:creationId xmlns:a16="http://schemas.microsoft.com/office/drawing/2014/main" id="{319C45CC-4631-994D-AFE3-88527AB5CBCD}"/>
                </a:ext>
              </a:extLst>
            </p:cNvPr>
            <p:cNvPicPr preferRelativeResize="0"/>
            <p:nvPr/>
          </p:nvPicPr>
          <p:blipFill>
            <a:blip r:embed="rId3">
              <a:alphaModFix/>
            </a:blip>
            <a:stretch>
              <a:fillRect/>
            </a:stretch>
          </p:blipFill>
          <p:spPr>
            <a:xfrm>
              <a:off x="8550190" y="2435457"/>
              <a:ext cx="2990265" cy="2176921"/>
            </a:xfrm>
            <a:prstGeom prst="rect">
              <a:avLst/>
            </a:prstGeom>
            <a:noFill/>
            <a:ln>
              <a:noFill/>
            </a:ln>
          </p:spPr>
        </p:pic>
        <p:grpSp>
          <p:nvGrpSpPr>
            <p:cNvPr id="16" name="Group 15">
              <a:extLst>
                <a:ext uri="{FF2B5EF4-FFF2-40B4-BE49-F238E27FC236}">
                  <a16:creationId xmlns:a16="http://schemas.microsoft.com/office/drawing/2014/main" id="{B58F9C6D-8935-5940-9BA2-571100832250}"/>
                </a:ext>
              </a:extLst>
            </p:cNvPr>
            <p:cNvGrpSpPr/>
            <p:nvPr/>
          </p:nvGrpSpPr>
          <p:grpSpPr>
            <a:xfrm>
              <a:off x="832625" y="1239222"/>
              <a:ext cx="12102089" cy="6964910"/>
              <a:chOff x="609600" y="1340747"/>
              <a:chExt cx="12102089" cy="6964910"/>
            </a:xfrm>
          </p:grpSpPr>
          <p:sp>
            <p:nvSpPr>
              <p:cNvPr id="5" name="Content Placeholder 2">
                <a:extLst>
                  <a:ext uri="{FF2B5EF4-FFF2-40B4-BE49-F238E27FC236}">
                    <a16:creationId xmlns:a16="http://schemas.microsoft.com/office/drawing/2014/main" id="{5B241DD5-B5F8-A54B-A576-CF071A86F2B1}"/>
                  </a:ext>
                </a:extLst>
              </p:cNvPr>
              <p:cNvSpPr txBox="1">
                <a:spLocks/>
              </p:cNvSpPr>
              <p:nvPr/>
            </p:nvSpPr>
            <p:spPr>
              <a:xfrm>
                <a:off x="609600" y="1924855"/>
                <a:ext cx="9765886" cy="6380802"/>
              </a:xfrm>
              <a:prstGeom prst="rect">
                <a:avLst/>
              </a:prstGeom>
            </p:spPr>
            <p:txBody>
              <a:bodyPr vert="horz" lIns="68580" tIns="34290" rIns="68580" bIns="3429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a:t>  </a:t>
                </a:r>
                <a:endParaRPr lang="en-US" sz="2400" b="1" u="sng" dirty="0"/>
              </a:p>
            </p:txBody>
          </p:sp>
          <p:sp>
            <p:nvSpPr>
              <p:cNvPr id="6" name="TextBox 5">
                <a:extLst>
                  <a:ext uri="{FF2B5EF4-FFF2-40B4-BE49-F238E27FC236}">
                    <a16:creationId xmlns:a16="http://schemas.microsoft.com/office/drawing/2014/main" id="{DBD9E16D-BC31-C741-8D6B-32800796C55B}"/>
                  </a:ext>
                </a:extLst>
              </p:cNvPr>
              <p:cNvSpPr txBox="1"/>
              <p:nvPr/>
            </p:nvSpPr>
            <p:spPr>
              <a:xfrm>
                <a:off x="4608340" y="2965664"/>
                <a:ext cx="4193113" cy="553997"/>
              </a:xfrm>
              <a:prstGeom prst="rect">
                <a:avLst/>
              </a:prstGeom>
              <a:noFill/>
            </p:spPr>
            <p:txBody>
              <a:bodyPr wrap="square" rtlCol="0">
                <a:spAutoFit/>
              </a:bodyPr>
              <a:lstStyle/>
              <a:p>
                <a:r>
                  <a:rPr lang="en-US" sz="2100" b="1" dirty="0" err="1">
                    <a:solidFill>
                      <a:schemeClr val="accent1"/>
                    </a:solidFill>
                  </a:rPr>
                  <a:t>Visualising</a:t>
                </a:r>
                <a:r>
                  <a:rPr lang="en-US" sz="2100" b="1" dirty="0">
                    <a:solidFill>
                      <a:schemeClr val="accent1"/>
                    </a:solidFill>
                  </a:rPr>
                  <a:t> feelings</a:t>
                </a:r>
              </a:p>
            </p:txBody>
          </p:sp>
          <p:pic>
            <p:nvPicPr>
              <p:cNvPr id="7" name="Google Shape;895;p107">
                <a:extLst>
                  <a:ext uri="{FF2B5EF4-FFF2-40B4-BE49-F238E27FC236}">
                    <a16:creationId xmlns:a16="http://schemas.microsoft.com/office/drawing/2014/main" id="{E51AF044-04D0-3C43-A5FC-04862A3BD41C}"/>
                  </a:ext>
                </a:extLst>
              </p:cNvPr>
              <p:cNvPicPr preferRelativeResize="0"/>
              <p:nvPr/>
            </p:nvPicPr>
            <p:blipFill rotWithShape="1">
              <a:blip r:embed="rId4">
                <a:alphaModFix/>
              </a:blip>
              <a:srcRect l="7288" r="9225"/>
              <a:stretch/>
            </p:blipFill>
            <p:spPr>
              <a:xfrm>
                <a:off x="728950" y="1340747"/>
                <a:ext cx="3134807" cy="1537800"/>
              </a:xfrm>
              <a:prstGeom prst="rect">
                <a:avLst/>
              </a:prstGeom>
              <a:noFill/>
              <a:ln>
                <a:noFill/>
              </a:ln>
            </p:spPr>
          </p:pic>
          <p:pic>
            <p:nvPicPr>
              <p:cNvPr id="8" name="Google Shape;920;p110">
                <a:extLst>
                  <a:ext uri="{FF2B5EF4-FFF2-40B4-BE49-F238E27FC236}">
                    <a16:creationId xmlns:a16="http://schemas.microsoft.com/office/drawing/2014/main" id="{215E014A-ED9A-174B-B074-C28CC117F6CA}"/>
                  </a:ext>
                </a:extLst>
              </p:cNvPr>
              <p:cNvPicPr preferRelativeResize="0"/>
              <p:nvPr/>
            </p:nvPicPr>
            <p:blipFill rotWithShape="1">
              <a:blip r:embed="rId5">
                <a:alphaModFix/>
              </a:blip>
              <a:srcRect b="18059"/>
              <a:stretch/>
            </p:blipFill>
            <p:spPr>
              <a:xfrm>
                <a:off x="737716" y="3488508"/>
                <a:ext cx="3099563" cy="2937226"/>
              </a:xfrm>
              <a:prstGeom prst="rect">
                <a:avLst/>
              </a:prstGeom>
              <a:noFill/>
              <a:ln>
                <a:noFill/>
              </a:ln>
            </p:spPr>
          </p:pic>
          <p:sp>
            <p:nvSpPr>
              <p:cNvPr id="9" name="TextBox 8">
                <a:extLst>
                  <a:ext uri="{FF2B5EF4-FFF2-40B4-BE49-F238E27FC236}">
                    <a16:creationId xmlns:a16="http://schemas.microsoft.com/office/drawing/2014/main" id="{F6752408-04E6-9E43-9A00-114580BAD10F}"/>
                  </a:ext>
                </a:extLst>
              </p:cNvPr>
              <p:cNvSpPr txBox="1"/>
              <p:nvPr/>
            </p:nvSpPr>
            <p:spPr>
              <a:xfrm>
                <a:off x="671699" y="6342823"/>
                <a:ext cx="3621847" cy="553997"/>
              </a:xfrm>
              <a:prstGeom prst="rect">
                <a:avLst/>
              </a:prstGeom>
              <a:noFill/>
            </p:spPr>
            <p:txBody>
              <a:bodyPr wrap="square" rtlCol="0">
                <a:spAutoFit/>
              </a:bodyPr>
              <a:lstStyle/>
              <a:p>
                <a:r>
                  <a:rPr lang="en-US" sz="2100" b="1" dirty="0">
                    <a:solidFill>
                      <a:schemeClr val="accent1"/>
                    </a:solidFill>
                  </a:rPr>
                  <a:t>Journeys</a:t>
                </a:r>
              </a:p>
            </p:txBody>
          </p:sp>
          <p:pic>
            <p:nvPicPr>
              <p:cNvPr id="10" name="Google Shape;937;p112">
                <a:extLst>
                  <a:ext uri="{FF2B5EF4-FFF2-40B4-BE49-F238E27FC236}">
                    <a16:creationId xmlns:a16="http://schemas.microsoft.com/office/drawing/2014/main" id="{CD834D21-E461-BB4E-BEE9-571098317CAA}"/>
                  </a:ext>
                </a:extLst>
              </p:cNvPr>
              <p:cNvPicPr preferRelativeResize="0"/>
              <p:nvPr/>
            </p:nvPicPr>
            <p:blipFill rotWithShape="1">
              <a:blip r:embed="rId6">
                <a:alphaModFix/>
              </a:blip>
              <a:srcRect t="50797"/>
              <a:stretch/>
            </p:blipFill>
            <p:spPr>
              <a:xfrm>
                <a:off x="4630513" y="1639915"/>
                <a:ext cx="2989353" cy="1425957"/>
              </a:xfrm>
              <a:prstGeom prst="rect">
                <a:avLst/>
              </a:prstGeom>
              <a:noFill/>
              <a:ln>
                <a:noFill/>
              </a:ln>
            </p:spPr>
          </p:pic>
          <p:sp>
            <p:nvSpPr>
              <p:cNvPr id="11" name="TextBox 10">
                <a:extLst>
                  <a:ext uri="{FF2B5EF4-FFF2-40B4-BE49-F238E27FC236}">
                    <a16:creationId xmlns:a16="http://schemas.microsoft.com/office/drawing/2014/main" id="{760BA277-4891-D648-8693-75AF374FBBD0}"/>
                  </a:ext>
                </a:extLst>
              </p:cNvPr>
              <p:cNvSpPr txBox="1"/>
              <p:nvPr/>
            </p:nvSpPr>
            <p:spPr>
              <a:xfrm>
                <a:off x="684347" y="2848884"/>
                <a:ext cx="3621847" cy="553997"/>
              </a:xfrm>
              <a:prstGeom prst="rect">
                <a:avLst/>
              </a:prstGeom>
              <a:noFill/>
            </p:spPr>
            <p:txBody>
              <a:bodyPr wrap="square" rtlCol="0">
                <a:spAutoFit/>
              </a:bodyPr>
              <a:lstStyle/>
              <a:p>
                <a:r>
                  <a:rPr lang="en-US" sz="2100" b="1" dirty="0">
                    <a:solidFill>
                      <a:schemeClr val="accent1"/>
                    </a:solidFill>
                  </a:rPr>
                  <a:t>Networks</a:t>
                </a:r>
              </a:p>
            </p:txBody>
          </p:sp>
          <p:pic>
            <p:nvPicPr>
              <p:cNvPr id="12" name="Google Shape;952;p114">
                <a:extLst>
                  <a:ext uri="{FF2B5EF4-FFF2-40B4-BE49-F238E27FC236}">
                    <a16:creationId xmlns:a16="http://schemas.microsoft.com/office/drawing/2014/main" id="{455F0DE3-28B2-1940-8095-DD7C8EEDCB18}"/>
                  </a:ext>
                </a:extLst>
              </p:cNvPr>
              <p:cNvPicPr preferRelativeResize="0"/>
              <p:nvPr/>
            </p:nvPicPr>
            <p:blipFill rotWithShape="1">
              <a:blip r:embed="rId7">
                <a:alphaModFix/>
              </a:blip>
              <a:srcRect l="5001" t="23512" r="5368" b="47943"/>
              <a:stretch/>
            </p:blipFill>
            <p:spPr>
              <a:xfrm>
                <a:off x="4559857" y="4228064"/>
                <a:ext cx="3013081" cy="1664260"/>
              </a:xfrm>
              <a:prstGeom prst="rect">
                <a:avLst/>
              </a:prstGeom>
              <a:noFill/>
              <a:ln w="9525" cap="flat" cmpd="sng">
                <a:solidFill>
                  <a:srgbClr val="CCCCCC"/>
                </a:solidFill>
                <a:prstDash val="solid"/>
                <a:round/>
                <a:headEnd type="none" w="sm" len="sm"/>
                <a:tailEnd type="none" w="sm" len="sm"/>
              </a:ln>
            </p:spPr>
          </p:pic>
          <p:sp>
            <p:nvSpPr>
              <p:cNvPr id="13" name="TextBox 12">
                <a:extLst>
                  <a:ext uri="{FF2B5EF4-FFF2-40B4-BE49-F238E27FC236}">
                    <a16:creationId xmlns:a16="http://schemas.microsoft.com/office/drawing/2014/main" id="{35336E4B-934A-0A4D-9AF7-07FD5C928E13}"/>
                  </a:ext>
                </a:extLst>
              </p:cNvPr>
              <p:cNvSpPr txBox="1"/>
              <p:nvPr/>
            </p:nvSpPr>
            <p:spPr>
              <a:xfrm>
                <a:off x="4429795" y="5943771"/>
                <a:ext cx="4416175" cy="553997"/>
              </a:xfrm>
              <a:prstGeom prst="rect">
                <a:avLst/>
              </a:prstGeom>
              <a:noFill/>
            </p:spPr>
            <p:txBody>
              <a:bodyPr wrap="square" rtlCol="0">
                <a:spAutoFit/>
              </a:bodyPr>
              <a:lstStyle/>
              <a:p>
                <a:r>
                  <a:rPr lang="en-US" sz="2100" b="1" dirty="0">
                    <a:solidFill>
                      <a:schemeClr val="accent1"/>
                    </a:solidFill>
                  </a:rPr>
                  <a:t>Rewarding progress</a:t>
                </a:r>
              </a:p>
            </p:txBody>
          </p:sp>
          <p:sp>
            <p:nvSpPr>
              <p:cNvPr id="15" name="TextBox 14">
                <a:extLst>
                  <a:ext uri="{FF2B5EF4-FFF2-40B4-BE49-F238E27FC236}">
                    <a16:creationId xmlns:a16="http://schemas.microsoft.com/office/drawing/2014/main" id="{E39F0533-21B6-2F48-AF03-E0B3F2034E87}"/>
                  </a:ext>
                </a:extLst>
              </p:cNvPr>
              <p:cNvSpPr txBox="1"/>
              <p:nvPr/>
            </p:nvSpPr>
            <p:spPr>
              <a:xfrm>
                <a:off x="8295514" y="4672720"/>
                <a:ext cx="4416175" cy="553997"/>
              </a:xfrm>
              <a:prstGeom prst="rect">
                <a:avLst/>
              </a:prstGeom>
              <a:noFill/>
            </p:spPr>
            <p:txBody>
              <a:bodyPr wrap="square" rtlCol="0">
                <a:spAutoFit/>
              </a:bodyPr>
              <a:lstStyle/>
              <a:p>
                <a:r>
                  <a:rPr lang="en-US" sz="2100" b="1" dirty="0">
                    <a:solidFill>
                      <a:schemeClr val="accent1"/>
                    </a:solidFill>
                  </a:rPr>
                  <a:t>The power of music</a:t>
                </a:r>
              </a:p>
            </p:txBody>
          </p:sp>
        </p:grpSp>
      </p:grpSp>
      <p:pic>
        <p:nvPicPr>
          <p:cNvPr id="17" name="Content Placeholder 4">
            <a:extLst>
              <a:ext uri="{FF2B5EF4-FFF2-40B4-BE49-F238E27FC236}">
                <a16:creationId xmlns:a16="http://schemas.microsoft.com/office/drawing/2014/main" id="{DBEF4CB2-588D-3D4D-B8F4-8AA6E55E2294}"/>
              </a:ext>
            </a:extLst>
          </p:cNvPr>
          <p:cNvPicPr>
            <a:picLocks noGrp="1" noChangeAspect="1"/>
          </p:cNvPicPr>
          <p:nvPr>
            <p:ph idx="1"/>
          </p:nvPr>
        </p:nvPicPr>
        <p:blipFill>
          <a:blip r:embed="rId8"/>
          <a:stretch>
            <a:fillRect/>
          </a:stretch>
        </p:blipFill>
        <p:spPr>
          <a:xfrm>
            <a:off x="2309019" y="2057401"/>
            <a:ext cx="4525963" cy="3394472"/>
          </a:xfrm>
        </p:spPr>
      </p:pic>
    </p:spTree>
    <p:extLst>
      <p:ext uri="{BB962C8B-B14F-4D97-AF65-F5344CB8AC3E}">
        <p14:creationId xmlns:p14="http://schemas.microsoft.com/office/powerpoint/2010/main" val="38031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A0F5C-1E1F-DB4F-926E-FC7F1CA38B8C}"/>
              </a:ext>
            </a:extLst>
          </p:cNvPr>
          <p:cNvSpPr>
            <a:spLocks noGrp="1"/>
          </p:cNvSpPr>
          <p:nvPr>
            <p:ph type="title"/>
          </p:nvPr>
        </p:nvSpPr>
        <p:spPr>
          <a:xfrm>
            <a:off x="6299199" y="706283"/>
            <a:ext cx="2624666" cy="3239183"/>
          </a:xfrm>
        </p:spPr>
        <p:txBody>
          <a:bodyPr>
            <a:normAutofit/>
          </a:bodyPr>
          <a:lstStyle/>
          <a:p>
            <a:r>
              <a:rPr lang="en-US" dirty="0"/>
              <a:t>Co-designing content</a:t>
            </a:r>
          </a:p>
        </p:txBody>
      </p:sp>
      <p:pic>
        <p:nvPicPr>
          <p:cNvPr id="4" name="Content Placeholder 3">
            <a:extLst>
              <a:ext uri="{FF2B5EF4-FFF2-40B4-BE49-F238E27FC236}">
                <a16:creationId xmlns:a16="http://schemas.microsoft.com/office/drawing/2014/main" id="{4F9CC578-D964-A94D-B98B-42ADF1D67367}"/>
              </a:ext>
            </a:extLst>
          </p:cNvPr>
          <p:cNvPicPr>
            <a:picLocks noGrp="1" noChangeAspect="1"/>
          </p:cNvPicPr>
          <p:nvPr>
            <p:ph idx="1"/>
          </p:nvPr>
        </p:nvPicPr>
        <p:blipFill rotWithShape="1">
          <a:blip r:embed="rId3"/>
          <a:srcRect t="14851" b="27804"/>
          <a:stretch/>
        </p:blipFill>
        <p:spPr>
          <a:xfrm rot="5400000">
            <a:off x="-1805844" y="1966943"/>
            <a:ext cx="6575035" cy="2827867"/>
          </a:xfrm>
        </p:spPr>
      </p:pic>
      <p:pic>
        <p:nvPicPr>
          <p:cNvPr id="8" name="Picture 7">
            <a:extLst>
              <a:ext uri="{FF2B5EF4-FFF2-40B4-BE49-F238E27FC236}">
                <a16:creationId xmlns:a16="http://schemas.microsoft.com/office/drawing/2014/main" id="{5ED2916E-EDCC-8549-860F-83B4BD80F990}"/>
              </a:ext>
            </a:extLst>
          </p:cNvPr>
          <p:cNvPicPr>
            <a:picLocks noChangeAspect="1"/>
          </p:cNvPicPr>
          <p:nvPr/>
        </p:nvPicPr>
        <p:blipFill rotWithShape="1">
          <a:blip r:embed="rId4"/>
          <a:srcRect t="12141" b="26624"/>
          <a:stretch/>
        </p:blipFill>
        <p:spPr>
          <a:xfrm rot="5400000">
            <a:off x="1481805" y="2121929"/>
            <a:ext cx="6231195" cy="2861734"/>
          </a:xfrm>
          <a:prstGeom prst="rect">
            <a:avLst/>
          </a:prstGeom>
        </p:spPr>
      </p:pic>
    </p:spTree>
    <p:extLst>
      <p:ext uri="{BB962C8B-B14F-4D97-AF65-F5344CB8AC3E}">
        <p14:creationId xmlns:p14="http://schemas.microsoft.com/office/powerpoint/2010/main" val="3928302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A0F5C-1E1F-DB4F-926E-FC7F1CA38B8C}"/>
              </a:ext>
            </a:extLst>
          </p:cNvPr>
          <p:cNvSpPr>
            <a:spLocks noGrp="1"/>
          </p:cNvSpPr>
          <p:nvPr>
            <p:ph type="title"/>
          </p:nvPr>
        </p:nvSpPr>
        <p:spPr/>
        <p:txBody>
          <a:bodyPr>
            <a:normAutofit/>
          </a:bodyPr>
          <a:lstStyle/>
          <a:p>
            <a:r>
              <a:rPr lang="en-US" dirty="0"/>
              <a:t>Objectives</a:t>
            </a:r>
          </a:p>
        </p:txBody>
      </p:sp>
      <p:sp>
        <p:nvSpPr>
          <p:cNvPr id="3" name="Content Placeholder 2">
            <a:extLst>
              <a:ext uri="{FF2B5EF4-FFF2-40B4-BE49-F238E27FC236}">
                <a16:creationId xmlns:a16="http://schemas.microsoft.com/office/drawing/2014/main" id="{9BCC632E-EFA7-C34F-96D4-C514D2DF5B52}"/>
              </a:ext>
            </a:extLst>
          </p:cNvPr>
          <p:cNvSpPr>
            <a:spLocks noGrp="1"/>
          </p:cNvSpPr>
          <p:nvPr>
            <p:ph idx="1"/>
          </p:nvPr>
        </p:nvSpPr>
        <p:spPr>
          <a:xfrm>
            <a:off x="457200" y="1600200"/>
            <a:ext cx="8229600" cy="5093898"/>
          </a:xfrm>
        </p:spPr>
        <p:txBody>
          <a:bodyPr>
            <a:normAutofit/>
          </a:bodyPr>
          <a:lstStyle/>
          <a:p>
            <a:pPr marL="0" indent="0">
              <a:buNone/>
            </a:pPr>
            <a:r>
              <a:rPr lang="en-US" sz="3600" dirty="0"/>
              <a:t>1. Understand the importance of a youth perspective and what it can teach us</a:t>
            </a:r>
          </a:p>
          <a:p>
            <a:pPr marL="0" indent="0">
              <a:buNone/>
            </a:pPr>
            <a:r>
              <a:rPr lang="en-US" sz="3600" dirty="0"/>
              <a:t>2. Examples of digital interventions for youth with suicidal ideation or self-harm</a:t>
            </a:r>
          </a:p>
          <a:p>
            <a:pPr marL="0" indent="0">
              <a:buNone/>
            </a:pPr>
            <a:r>
              <a:rPr lang="en-US" sz="3600" dirty="0"/>
              <a:t>3. Signal future directions in evidence based strategies</a:t>
            </a:r>
            <a:endParaRPr lang="en-NZ" sz="3600" dirty="0"/>
          </a:p>
          <a:p>
            <a:endParaRPr lang="en-US" dirty="0"/>
          </a:p>
        </p:txBody>
      </p:sp>
    </p:spTree>
    <p:extLst>
      <p:ext uri="{BB962C8B-B14F-4D97-AF65-F5344CB8AC3E}">
        <p14:creationId xmlns:p14="http://schemas.microsoft.com/office/powerpoint/2010/main" val="5870079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7D21EE3-266E-EA46-BFB9-13838DB90AC0}"/>
              </a:ext>
            </a:extLst>
          </p:cNvPr>
          <p:cNvPicPr>
            <a:picLocks noGrp="1" noChangeAspect="1"/>
          </p:cNvPicPr>
          <p:nvPr>
            <p:ph idx="1"/>
          </p:nvPr>
        </p:nvPicPr>
        <p:blipFill rotWithShape="1">
          <a:blip r:embed="rId2"/>
          <a:srcRect t="8581" r="11672" b="5088"/>
          <a:stretch/>
        </p:blipFill>
        <p:spPr>
          <a:xfrm rot="5400000">
            <a:off x="4969933" y="3124201"/>
            <a:ext cx="3996266" cy="2929467"/>
          </a:xfrm>
        </p:spPr>
      </p:pic>
      <p:pic>
        <p:nvPicPr>
          <p:cNvPr id="4" name="Picture 3">
            <a:extLst>
              <a:ext uri="{FF2B5EF4-FFF2-40B4-BE49-F238E27FC236}">
                <a16:creationId xmlns:a16="http://schemas.microsoft.com/office/drawing/2014/main" id="{898FF145-91B5-2A42-99D8-E03751199A8B}"/>
              </a:ext>
            </a:extLst>
          </p:cNvPr>
          <p:cNvPicPr>
            <a:picLocks noChangeAspect="1"/>
          </p:cNvPicPr>
          <p:nvPr/>
        </p:nvPicPr>
        <p:blipFill rotWithShape="1">
          <a:blip r:embed="rId3"/>
          <a:srcRect l="16297" r="7655" b="4897"/>
          <a:stretch/>
        </p:blipFill>
        <p:spPr>
          <a:xfrm rot="5400000">
            <a:off x="58210" y="448734"/>
            <a:ext cx="5215467" cy="4891617"/>
          </a:xfrm>
          <a:prstGeom prst="rect">
            <a:avLst/>
          </a:prstGeom>
        </p:spPr>
      </p:pic>
      <p:sp>
        <p:nvSpPr>
          <p:cNvPr id="5" name="Title 1">
            <a:extLst>
              <a:ext uri="{FF2B5EF4-FFF2-40B4-BE49-F238E27FC236}">
                <a16:creationId xmlns:a16="http://schemas.microsoft.com/office/drawing/2014/main" id="{9A25DFC7-9EE0-FA41-80E2-7FD4BD1F1A6E}"/>
              </a:ext>
            </a:extLst>
          </p:cNvPr>
          <p:cNvSpPr txBox="1">
            <a:spLocks/>
          </p:cNvSpPr>
          <p:nvPr/>
        </p:nvSpPr>
        <p:spPr>
          <a:xfrm>
            <a:off x="5943599" y="275543"/>
            <a:ext cx="2624666" cy="231525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Co-designing content</a:t>
            </a:r>
          </a:p>
        </p:txBody>
      </p:sp>
    </p:spTree>
    <p:extLst>
      <p:ext uri="{BB962C8B-B14F-4D97-AF65-F5344CB8AC3E}">
        <p14:creationId xmlns:p14="http://schemas.microsoft.com/office/powerpoint/2010/main" val="40369198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EA2FB-8ACE-224E-AFFD-44D65DFCD1AB}"/>
              </a:ext>
            </a:extLst>
          </p:cNvPr>
          <p:cNvSpPr>
            <a:spLocks noGrp="1"/>
          </p:cNvSpPr>
          <p:nvPr>
            <p:ph type="title"/>
          </p:nvPr>
        </p:nvSpPr>
        <p:spPr/>
        <p:txBody>
          <a:bodyPr>
            <a:normAutofit fontScale="90000"/>
          </a:bodyPr>
          <a:lstStyle/>
          <a:p>
            <a:r>
              <a:rPr lang="en-US" b="1" dirty="0">
                <a:solidFill>
                  <a:srgbClr val="00CCF0"/>
                </a:solidFill>
              </a:rPr>
              <a:t>Empowering YP to achieve positive change</a:t>
            </a:r>
          </a:p>
        </p:txBody>
      </p:sp>
      <p:pic>
        <p:nvPicPr>
          <p:cNvPr id="5" name="Content Placeholder 4">
            <a:extLst>
              <a:ext uri="{FF2B5EF4-FFF2-40B4-BE49-F238E27FC236}">
                <a16:creationId xmlns:a16="http://schemas.microsoft.com/office/drawing/2014/main" id="{67DC89E4-26F7-2F48-9DA5-FB1380D2B021}"/>
              </a:ext>
            </a:extLst>
          </p:cNvPr>
          <p:cNvPicPr>
            <a:picLocks noGrp="1" noChangeAspect="1"/>
          </p:cNvPicPr>
          <p:nvPr>
            <p:ph idx="1"/>
          </p:nvPr>
        </p:nvPicPr>
        <p:blipFill>
          <a:blip r:embed="rId3"/>
          <a:stretch>
            <a:fillRect/>
          </a:stretch>
        </p:blipFill>
        <p:spPr>
          <a:xfrm>
            <a:off x="2291023" y="1768641"/>
            <a:ext cx="4561954" cy="4525963"/>
          </a:xfrm>
        </p:spPr>
      </p:pic>
    </p:spTree>
    <p:extLst>
      <p:ext uri="{BB962C8B-B14F-4D97-AF65-F5344CB8AC3E}">
        <p14:creationId xmlns:p14="http://schemas.microsoft.com/office/powerpoint/2010/main" val="37717861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164B44-B87D-7F4A-9833-BCF0BE7C72D9}"/>
              </a:ext>
            </a:extLst>
          </p:cNvPr>
          <p:cNvPicPr>
            <a:picLocks noChangeAspect="1"/>
          </p:cNvPicPr>
          <p:nvPr/>
        </p:nvPicPr>
        <p:blipFill rotWithShape="1">
          <a:blip r:embed="rId3"/>
          <a:srcRect l="-7017" r="11111"/>
          <a:stretch/>
        </p:blipFill>
        <p:spPr>
          <a:xfrm>
            <a:off x="-721895" y="24064"/>
            <a:ext cx="9865895" cy="6858000"/>
          </a:xfrm>
          <a:prstGeom prst="rect">
            <a:avLst/>
          </a:prstGeom>
        </p:spPr>
      </p:pic>
      <p:sp>
        <p:nvSpPr>
          <p:cNvPr id="3" name="Content Placeholder 2">
            <a:extLst>
              <a:ext uri="{FF2B5EF4-FFF2-40B4-BE49-F238E27FC236}">
                <a16:creationId xmlns:a16="http://schemas.microsoft.com/office/drawing/2014/main" id="{956B20C2-8716-C74B-AB2D-2D29153A3362}"/>
              </a:ext>
            </a:extLst>
          </p:cNvPr>
          <p:cNvSpPr>
            <a:spLocks noGrp="1"/>
          </p:cNvSpPr>
          <p:nvPr>
            <p:ph idx="1"/>
          </p:nvPr>
        </p:nvSpPr>
        <p:spPr>
          <a:xfrm>
            <a:off x="5366083" y="72189"/>
            <a:ext cx="3681661" cy="4066673"/>
          </a:xfrm>
        </p:spPr>
        <p:txBody>
          <a:bodyPr>
            <a:normAutofit lnSpcReduction="10000"/>
          </a:bodyPr>
          <a:lstStyle/>
          <a:p>
            <a:pPr marL="0" indent="0" algn="ctr">
              <a:buFont typeface="Arial"/>
              <a:buNone/>
            </a:pPr>
            <a:r>
              <a:rPr lang="en-AU" sz="5400" dirty="0" err="1">
                <a:solidFill>
                  <a:schemeClr val="bg1"/>
                </a:solidFill>
                <a:latin typeface="STLiti" panose="02010800040101010101" pitchFamily="2" charset="-122"/>
                <a:ea typeface="STLiti" panose="02010800040101010101" pitchFamily="2" charset="-122"/>
              </a:rPr>
              <a:t>Ehara</a:t>
            </a:r>
            <a:r>
              <a:rPr lang="en-AU" sz="5400" dirty="0">
                <a:solidFill>
                  <a:schemeClr val="bg1"/>
                </a:solidFill>
                <a:latin typeface="STLiti" panose="02010800040101010101" pitchFamily="2" charset="-122"/>
                <a:ea typeface="STLiti" panose="02010800040101010101" pitchFamily="2" charset="-122"/>
              </a:rPr>
              <a:t> </a:t>
            </a:r>
            <a:r>
              <a:rPr lang="en-AU" sz="5400" dirty="0" err="1">
                <a:solidFill>
                  <a:schemeClr val="bg1"/>
                </a:solidFill>
                <a:latin typeface="STLiti" panose="02010800040101010101" pitchFamily="2" charset="-122"/>
                <a:ea typeface="STLiti" panose="02010800040101010101" pitchFamily="2" charset="-122"/>
              </a:rPr>
              <a:t>taku</a:t>
            </a:r>
            <a:r>
              <a:rPr lang="en-AU" sz="5400" dirty="0">
                <a:solidFill>
                  <a:schemeClr val="bg1"/>
                </a:solidFill>
                <a:latin typeface="STLiti" panose="02010800040101010101" pitchFamily="2" charset="-122"/>
                <a:ea typeface="STLiti" panose="02010800040101010101" pitchFamily="2" charset="-122"/>
              </a:rPr>
              <a:t> </a:t>
            </a:r>
            <a:r>
              <a:rPr lang="en-AU" sz="5400" dirty="0" err="1">
                <a:solidFill>
                  <a:schemeClr val="bg1"/>
                </a:solidFill>
                <a:latin typeface="STLiti" panose="02010800040101010101" pitchFamily="2" charset="-122"/>
                <a:ea typeface="STLiti" panose="02010800040101010101" pitchFamily="2" charset="-122"/>
              </a:rPr>
              <a:t>toa</a:t>
            </a:r>
            <a:r>
              <a:rPr lang="en-AU" sz="5400" dirty="0">
                <a:solidFill>
                  <a:schemeClr val="bg1"/>
                </a:solidFill>
                <a:latin typeface="STLiti" panose="02010800040101010101" pitchFamily="2" charset="-122"/>
                <a:ea typeface="STLiti" panose="02010800040101010101" pitchFamily="2" charset="-122"/>
              </a:rPr>
              <a:t> </a:t>
            </a:r>
            <a:r>
              <a:rPr lang="en-AU" sz="5400" dirty="0" err="1">
                <a:solidFill>
                  <a:schemeClr val="bg1"/>
                </a:solidFill>
                <a:latin typeface="STLiti" panose="02010800040101010101" pitchFamily="2" charset="-122"/>
                <a:ea typeface="STLiti" panose="02010800040101010101" pitchFamily="2" charset="-122"/>
              </a:rPr>
              <a:t>i</a:t>
            </a:r>
            <a:r>
              <a:rPr lang="en-AU" sz="5400" dirty="0">
                <a:solidFill>
                  <a:schemeClr val="bg1"/>
                </a:solidFill>
                <a:latin typeface="STLiti" panose="02010800040101010101" pitchFamily="2" charset="-122"/>
                <a:ea typeface="STLiti" panose="02010800040101010101" pitchFamily="2" charset="-122"/>
              </a:rPr>
              <a:t> </a:t>
            </a:r>
            <a:r>
              <a:rPr lang="en-AU" sz="5400" dirty="0" err="1">
                <a:solidFill>
                  <a:schemeClr val="bg1"/>
                </a:solidFill>
                <a:latin typeface="STLiti" panose="02010800040101010101" pitchFamily="2" charset="-122"/>
                <a:ea typeface="STLiti" panose="02010800040101010101" pitchFamily="2" charset="-122"/>
              </a:rPr>
              <a:t>te</a:t>
            </a:r>
            <a:r>
              <a:rPr lang="en-AU" sz="5400" dirty="0">
                <a:solidFill>
                  <a:schemeClr val="bg1"/>
                </a:solidFill>
                <a:latin typeface="STLiti" panose="02010800040101010101" pitchFamily="2" charset="-122"/>
                <a:ea typeface="STLiti" panose="02010800040101010101" pitchFamily="2" charset="-122"/>
              </a:rPr>
              <a:t> </a:t>
            </a:r>
            <a:r>
              <a:rPr lang="en-AU" sz="5400" dirty="0" err="1">
                <a:solidFill>
                  <a:schemeClr val="bg1"/>
                </a:solidFill>
                <a:latin typeface="STLiti" panose="02010800040101010101" pitchFamily="2" charset="-122"/>
                <a:ea typeface="STLiti" panose="02010800040101010101" pitchFamily="2" charset="-122"/>
              </a:rPr>
              <a:t>toa</a:t>
            </a:r>
            <a:r>
              <a:rPr lang="en-AU" sz="5400" dirty="0">
                <a:solidFill>
                  <a:schemeClr val="bg1"/>
                </a:solidFill>
                <a:latin typeface="STLiti" panose="02010800040101010101" pitchFamily="2" charset="-122"/>
                <a:ea typeface="STLiti" panose="02010800040101010101" pitchFamily="2" charset="-122"/>
              </a:rPr>
              <a:t> </a:t>
            </a:r>
            <a:r>
              <a:rPr lang="en-AU" sz="5400" dirty="0" err="1">
                <a:solidFill>
                  <a:schemeClr val="bg1"/>
                </a:solidFill>
                <a:latin typeface="STLiti" panose="02010800040101010101" pitchFamily="2" charset="-122"/>
                <a:ea typeface="STLiti" panose="02010800040101010101" pitchFamily="2" charset="-122"/>
              </a:rPr>
              <a:t>takitahi</a:t>
            </a:r>
            <a:r>
              <a:rPr lang="en-AU" sz="5400" dirty="0">
                <a:solidFill>
                  <a:schemeClr val="bg1"/>
                </a:solidFill>
                <a:latin typeface="STLiti" panose="02010800040101010101" pitchFamily="2" charset="-122"/>
                <a:ea typeface="STLiti" panose="02010800040101010101" pitchFamily="2" charset="-122"/>
              </a:rPr>
              <a:t>, </a:t>
            </a:r>
            <a:r>
              <a:rPr lang="en-AU" sz="5400" dirty="0" err="1">
                <a:solidFill>
                  <a:schemeClr val="bg1"/>
                </a:solidFill>
                <a:latin typeface="STLiti" panose="02010800040101010101" pitchFamily="2" charset="-122"/>
                <a:ea typeface="STLiti" panose="02010800040101010101" pitchFamily="2" charset="-122"/>
              </a:rPr>
              <a:t>engari</a:t>
            </a:r>
            <a:r>
              <a:rPr lang="en-AU" sz="5400" dirty="0">
                <a:solidFill>
                  <a:schemeClr val="bg1"/>
                </a:solidFill>
                <a:latin typeface="STLiti" panose="02010800040101010101" pitchFamily="2" charset="-122"/>
                <a:ea typeface="STLiti" panose="02010800040101010101" pitchFamily="2" charset="-122"/>
              </a:rPr>
              <a:t> he </a:t>
            </a:r>
            <a:r>
              <a:rPr lang="en-AU" sz="5400" dirty="0" err="1">
                <a:solidFill>
                  <a:schemeClr val="bg1"/>
                </a:solidFill>
                <a:latin typeface="STLiti" panose="02010800040101010101" pitchFamily="2" charset="-122"/>
                <a:ea typeface="STLiti" panose="02010800040101010101" pitchFamily="2" charset="-122"/>
              </a:rPr>
              <a:t>toa</a:t>
            </a:r>
            <a:r>
              <a:rPr lang="en-AU" sz="5400" dirty="0">
                <a:solidFill>
                  <a:schemeClr val="bg1"/>
                </a:solidFill>
                <a:latin typeface="STLiti" panose="02010800040101010101" pitchFamily="2" charset="-122"/>
                <a:ea typeface="STLiti" panose="02010800040101010101" pitchFamily="2" charset="-122"/>
              </a:rPr>
              <a:t> </a:t>
            </a:r>
            <a:r>
              <a:rPr lang="en-AU" sz="5400" dirty="0" err="1">
                <a:solidFill>
                  <a:schemeClr val="bg1"/>
                </a:solidFill>
                <a:latin typeface="STLiti" panose="02010800040101010101" pitchFamily="2" charset="-122"/>
                <a:ea typeface="STLiti" panose="02010800040101010101" pitchFamily="2" charset="-122"/>
              </a:rPr>
              <a:t>takitini</a:t>
            </a:r>
            <a:r>
              <a:rPr lang="en-AU" sz="5400" dirty="0">
                <a:solidFill>
                  <a:schemeClr val="bg1"/>
                </a:solidFill>
                <a:latin typeface="STLiti" panose="02010800040101010101" pitchFamily="2" charset="-122"/>
                <a:ea typeface="STLiti" panose="02010800040101010101" pitchFamily="2" charset="-122"/>
              </a:rPr>
              <a:t>. </a:t>
            </a:r>
          </a:p>
          <a:p>
            <a:endParaRPr lang="en-AU" dirty="0"/>
          </a:p>
        </p:txBody>
      </p:sp>
      <p:sp>
        <p:nvSpPr>
          <p:cNvPr id="6" name="Content Placeholder 2">
            <a:extLst>
              <a:ext uri="{FF2B5EF4-FFF2-40B4-BE49-F238E27FC236}">
                <a16:creationId xmlns:a16="http://schemas.microsoft.com/office/drawing/2014/main" id="{9E935B0C-E3B1-A642-8BC0-02C686E5CE44}"/>
              </a:ext>
            </a:extLst>
          </p:cNvPr>
          <p:cNvSpPr txBox="1">
            <a:spLocks/>
          </p:cNvSpPr>
          <p:nvPr/>
        </p:nvSpPr>
        <p:spPr>
          <a:xfrm>
            <a:off x="127836" y="3832066"/>
            <a:ext cx="5342021" cy="161223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AU" dirty="0">
                <a:solidFill>
                  <a:schemeClr val="bg1"/>
                </a:solidFill>
                <a:latin typeface="STLiti" panose="02010800040101010101" pitchFamily="2" charset="-122"/>
                <a:ea typeface="STLiti" panose="02010800040101010101" pitchFamily="2" charset="-122"/>
              </a:rPr>
              <a:t>Our strength does not come from ourselves alone, our strength derives from the many</a:t>
            </a:r>
            <a:endParaRPr lang="en-US" dirty="0">
              <a:solidFill>
                <a:schemeClr val="bg1"/>
              </a:solidFill>
              <a:latin typeface="STLiti" panose="02010800040101010101" pitchFamily="2" charset="-122"/>
              <a:ea typeface="STLiti" panose="02010800040101010101" pitchFamily="2" charset="-122"/>
            </a:endParaRPr>
          </a:p>
        </p:txBody>
      </p:sp>
    </p:spTree>
    <p:extLst>
      <p:ext uri="{BB962C8B-B14F-4D97-AF65-F5344CB8AC3E}">
        <p14:creationId xmlns:p14="http://schemas.microsoft.com/office/powerpoint/2010/main" val="25405946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normAutofit/>
          </a:bodyPr>
          <a:lstStyle/>
          <a:p>
            <a:r>
              <a:rPr lang="en-NZ" sz="4000" dirty="0">
                <a:latin typeface="Calibri" charset="0"/>
              </a:rPr>
              <a:t>Acknowledgements</a:t>
            </a:r>
          </a:p>
        </p:txBody>
      </p:sp>
      <p:pic>
        <p:nvPicPr>
          <p:cNvPr id="3" name="Content Placeholder 2">
            <a:extLst>
              <a:ext uri="{FF2B5EF4-FFF2-40B4-BE49-F238E27FC236}">
                <a16:creationId xmlns:a16="http://schemas.microsoft.com/office/drawing/2014/main" id="{540BD3BB-16C8-A14A-A780-4F05F53B4347}"/>
              </a:ext>
            </a:extLst>
          </p:cNvPr>
          <p:cNvPicPr>
            <a:picLocks noGrp="1" noChangeAspect="1"/>
          </p:cNvPicPr>
          <p:nvPr>
            <p:ph idx="1"/>
          </p:nvPr>
        </p:nvPicPr>
        <p:blipFill>
          <a:blip r:embed="rId2"/>
          <a:stretch>
            <a:fillRect/>
          </a:stretch>
        </p:blipFill>
        <p:spPr>
          <a:xfrm>
            <a:off x="4242273" y="4200565"/>
            <a:ext cx="4165599" cy="1414247"/>
          </a:xfrm>
        </p:spPr>
      </p:pic>
      <p:pic>
        <p:nvPicPr>
          <p:cNvPr id="5" name="Picture 4">
            <a:extLst>
              <a:ext uri="{FF2B5EF4-FFF2-40B4-BE49-F238E27FC236}">
                <a16:creationId xmlns:a16="http://schemas.microsoft.com/office/drawing/2014/main" id="{E14C0E63-DD62-9343-969F-FD286E68B892}"/>
              </a:ext>
            </a:extLst>
          </p:cNvPr>
          <p:cNvPicPr>
            <a:picLocks noChangeAspect="1"/>
          </p:cNvPicPr>
          <p:nvPr/>
        </p:nvPicPr>
        <p:blipFill>
          <a:blip r:embed="rId3"/>
          <a:stretch>
            <a:fillRect/>
          </a:stretch>
        </p:blipFill>
        <p:spPr>
          <a:xfrm>
            <a:off x="541866" y="5652415"/>
            <a:ext cx="4703233" cy="689118"/>
          </a:xfrm>
          <a:prstGeom prst="rect">
            <a:avLst/>
          </a:prstGeom>
        </p:spPr>
      </p:pic>
      <p:pic>
        <p:nvPicPr>
          <p:cNvPr id="8" name="Picture 7">
            <a:extLst>
              <a:ext uri="{FF2B5EF4-FFF2-40B4-BE49-F238E27FC236}">
                <a16:creationId xmlns:a16="http://schemas.microsoft.com/office/drawing/2014/main" id="{18E4CDAA-626E-8D4A-951F-31CE463E1848}"/>
              </a:ext>
            </a:extLst>
          </p:cNvPr>
          <p:cNvPicPr>
            <a:picLocks noChangeAspect="1"/>
          </p:cNvPicPr>
          <p:nvPr/>
        </p:nvPicPr>
        <p:blipFill rotWithShape="1">
          <a:blip r:embed="rId4">
            <a:clrChange>
              <a:clrFrom>
                <a:srgbClr val="FFFFFF"/>
              </a:clrFrom>
              <a:clrTo>
                <a:srgbClr val="FFFFFF">
                  <a:alpha val="0"/>
                </a:srgbClr>
              </a:clrTo>
            </a:clrChange>
          </a:blip>
          <a:srcRect l="9589" t="6073" r="11111" b="30550"/>
          <a:stretch/>
        </p:blipFill>
        <p:spPr>
          <a:xfrm>
            <a:off x="6325073" y="5856644"/>
            <a:ext cx="2141593" cy="484889"/>
          </a:xfrm>
          <a:prstGeom prst="rect">
            <a:avLst/>
          </a:prstGeom>
        </p:spPr>
      </p:pic>
      <p:pic>
        <p:nvPicPr>
          <p:cNvPr id="9" name="Picture 2" descr="Image result for mbie">
            <a:extLst>
              <a:ext uri="{FF2B5EF4-FFF2-40B4-BE49-F238E27FC236}">
                <a16:creationId xmlns:a16="http://schemas.microsoft.com/office/drawing/2014/main" id="{6B8AF8FE-EFD6-9F40-BEE8-0BDC55C3D1DE}"/>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990" y="4320475"/>
            <a:ext cx="3078808" cy="89285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C85DFE3-0030-E545-9CE3-4540B2250BD8}"/>
              </a:ext>
            </a:extLst>
          </p:cNvPr>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23990" y="2932615"/>
            <a:ext cx="4800087" cy="1066017"/>
          </a:xfrm>
          <a:prstGeom prst="rect">
            <a:avLst/>
          </a:prstGeom>
        </p:spPr>
      </p:pic>
      <p:pic>
        <p:nvPicPr>
          <p:cNvPr id="7" name="Picture 6">
            <a:extLst>
              <a:ext uri="{FF2B5EF4-FFF2-40B4-BE49-F238E27FC236}">
                <a16:creationId xmlns:a16="http://schemas.microsoft.com/office/drawing/2014/main" id="{D5E96F91-5041-D84B-96B7-8D405A45BDDE}"/>
              </a:ext>
            </a:extLst>
          </p:cNvPr>
          <p:cNvPicPr>
            <a:picLocks noChangeAspect="1"/>
          </p:cNvPicPr>
          <p:nvPr/>
        </p:nvPicPr>
        <p:blipFill>
          <a:blip r:embed="rId7"/>
          <a:stretch>
            <a:fillRect/>
          </a:stretch>
        </p:blipFill>
        <p:spPr>
          <a:xfrm>
            <a:off x="5689600" y="3022869"/>
            <a:ext cx="2362200" cy="1083631"/>
          </a:xfrm>
          <a:prstGeom prst="rect">
            <a:avLst/>
          </a:prstGeom>
        </p:spPr>
      </p:pic>
      <p:pic>
        <p:nvPicPr>
          <p:cNvPr id="13" name="Picture 12">
            <a:extLst>
              <a:ext uri="{FF2B5EF4-FFF2-40B4-BE49-F238E27FC236}">
                <a16:creationId xmlns:a16="http://schemas.microsoft.com/office/drawing/2014/main" id="{06608F74-2AAA-7945-ACA3-9765113AE6FB}"/>
              </a:ext>
            </a:extLst>
          </p:cNvPr>
          <p:cNvPicPr>
            <a:picLocks noChangeAspect="1"/>
          </p:cNvPicPr>
          <p:nvPr/>
        </p:nvPicPr>
        <p:blipFill>
          <a:blip r:embed="rId8"/>
          <a:stretch>
            <a:fillRect/>
          </a:stretch>
        </p:blipFill>
        <p:spPr>
          <a:xfrm>
            <a:off x="1763394" y="1620419"/>
            <a:ext cx="2527300" cy="1047585"/>
          </a:xfrm>
          <a:prstGeom prst="rect">
            <a:avLst/>
          </a:prstGeom>
        </p:spPr>
      </p:pic>
      <p:pic>
        <p:nvPicPr>
          <p:cNvPr id="15" name="Picture 14">
            <a:extLst>
              <a:ext uri="{FF2B5EF4-FFF2-40B4-BE49-F238E27FC236}">
                <a16:creationId xmlns:a16="http://schemas.microsoft.com/office/drawing/2014/main" id="{E1FAFD89-51CB-C045-AB86-3A27D7A95725}"/>
              </a:ext>
            </a:extLst>
          </p:cNvPr>
          <p:cNvPicPr>
            <a:picLocks noChangeAspect="1"/>
          </p:cNvPicPr>
          <p:nvPr/>
        </p:nvPicPr>
        <p:blipFill>
          <a:blip r:embed="rId9"/>
          <a:stretch>
            <a:fillRect/>
          </a:stretch>
        </p:blipFill>
        <p:spPr>
          <a:xfrm>
            <a:off x="4762034" y="1733777"/>
            <a:ext cx="1257078" cy="960333"/>
          </a:xfrm>
          <a:prstGeom prst="rect">
            <a:avLst/>
          </a:prstGeom>
        </p:spPr>
      </p:pic>
      <p:pic>
        <p:nvPicPr>
          <p:cNvPr id="17" name="Picture 16">
            <a:extLst>
              <a:ext uri="{FF2B5EF4-FFF2-40B4-BE49-F238E27FC236}">
                <a16:creationId xmlns:a16="http://schemas.microsoft.com/office/drawing/2014/main" id="{DE565A2A-148F-DC44-8F82-DC81786DB8FC}"/>
              </a:ext>
            </a:extLst>
          </p:cNvPr>
          <p:cNvPicPr>
            <a:picLocks noChangeAspect="1"/>
          </p:cNvPicPr>
          <p:nvPr/>
        </p:nvPicPr>
        <p:blipFill>
          <a:blip r:embed="rId10"/>
          <a:stretch>
            <a:fillRect/>
          </a:stretch>
        </p:blipFill>
        <p:spPr>
          <a:xfrm>
            <a:off x="6531447" y="1798233"/>
            <a:ext cx="2044700" cy="660400"/>
          </a:xfrm>
          <a:prstGeom prst="rect">
            <a:avLst/>
          </a:prstGeom>
        </p:spPr>
      </p:pic>
    </p:spTree>
    <p:extLst>
      <p:ext uri="{BB962C8B-B14F-4D97-AF65-F5344CB8AC3E}">
        <p14:creationId xmlns:p14="http://schemas.microsoft.com/office/powerpoint/2010/main" val="1538461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B205D701-4BB1-BB4E-90C2-EA621C1A1276}"/>
              </a:ext>
            </a:extLst>
          </p:cNvPr>
          <p:cNvPicPr>
            <a:picLocks noGrp="1" noChangeAspect="1"/>
          </p:cNvPicPr>
          <p:nvPr>
            <p:ph idx="1"/>
          </p:nvPr>
        </p:nvPicPr>
        <p:blipFill>
          <a:blip r:embed="rId3"/>
          <a:stretch>
            <a:fillRect/>
          </a:stretch>
        </p:blipFill>
        <p:spPr>
          <a:xfrm>
            <a:off x="328718" y="260263"/>
            <a:ext cx="8422105" cy="6373486"/>
          </a:xfrm>
        </p:spPr>
      </p:pic>
      <p:sp>
        <p:nvSpPr>
          <p:cNvPr id="10" name="Title 1">
            <a:extLst>
              <a:ext uri="{FF2B5EF4-FFF2-40B4-BE49-F238E27FC236}">
                <a16:creationId xmlns:a16="http://schemas.microsoft.com/office/drawing/2014/main" id="{530A02F3-5D5C-C04A-8CB1-8AB9BAE7D8BF}"/>
              </a:ext>
            </a:extLst>
          </p:cNvPr>
          <p:cNvSpPr txBox="1">
            <a:spLocks/>
          </p:cNvSpPr>
          <p:nvPr/>
        </p:nvSpPr>
        <p:spPr>
          <a:xfrm>
            <a:off x="400909" y="369883"/>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NZ" sz="4000" dirty="0">
                <a:latin typeface="Calibri" charset="0"/>
              </a:rPr>
              <a:t>Young People</a:t>
            </a:r>
          </a:p>
        </p:txBody>
      </p:sp>
    </p:spTree>
    <p:extLst>
      <p:ext uri="{BB962C8B-B14F-4D97-AF65-F5344CB8AC3E}">
        <p14:creationId xmlns:p14="http://schemas.microsoft.com/office/powerpoint/2010/main" val="3179472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A8748-3A01-6443-A4A5-C72730252242}"/>
              </a:ext>
            </a:extLst>
          </p:cNvPr>
          <p:cNvSpPr>
            <a:spLocks noGrp="1"/>
          </p:cNvSpPr>
          <p:nvPr>
            <p:ph type="title"/>
          </p:nvPr>
        </p:nvSpPr>
        <p:spPr>
          <a:xfrm>
            <a:off x="264694" y="0"/>
            <a:ext cx="8229600" cy="1143000"/>
          </a:xfrm>
        </p:spPr>
        <p:txBody>
          <a:bodyPr/>
          <a:lstStyle/>
          <a:p>
            <a:r>
              <a:rPr lang="en-US" dirty="0"/>
              <a:t>Multilevel Intervention</a:t>
            </a:r>
          </a:p>
        </p:txBody>
      </p:sp>
      <p:pic>
        <p:nvPicPr>
          <p:cNvPr id="5" name="Content Placeholder 4">
            <a:extLst>
              <a:ext uri="{FF2B5EF4-FFF2-40B4-BE49-F238E27FC236}">
                <a16:creationId xmlns:a16="http://schemas.microsoft.com/office/drawing/2014/main" id="{D2FE272D-FE05-8442-AC6D-2F883DF8C776}"/>
              </a:ext>
            </a:extLst>
          </p:cNvPr>
          <p:cNvPicPr>
            <a:picLocks noGrp="1" noChangeAspect="1"/>
          </p:cNvPicPr>
          <p:nvPr>
            <p:ph idx="1"/>
          </p:nvPr>
        </p:nvPicPr>
        <p:blipFill>
          <a:blip r:embed="rId3"/>
          <a:stretch>
            <a:fillRect/>
          </a:stretch>
        </p:blipFill>
        <p:spPr>
          <a:xfrm>
            <a:off x="1876926" y="1177200"/>
            <a:ext cx="5005137" cy="5429886"/>
          </a:xfrm>
        </p:spPr>
      </p:pic>
      <p:pic>
        <p:nvPicPr>
          <p:cNvPr id="4" name="Picture 3">
            <a:extLst>
              <a:ext uri="{FF2B5EF4-FFF2-40B4-BE49-F238E27FC236}">
                <a16:creationId xmlns:a16="http://schemas.microsoft.com/office/drawing/2014/main" id="{84B5A4DA-6886-8E4E-9651-66CC6D9F5F1E}"/>
              </a:ext>
            </a:extLst>
          </p:cNvPr>
          <p:cNvPicPr>
            <a:picLocks noChangeAspect="1"/>
          </p:cNvPicPr>
          <p:nvPr/>
        </p:nvPicPr>
        <p:blipFill>
          <a:blip r:embed="rId4"/>
          <a:stretch>
            <a:fillRect/>
          </a:stretch>
        </p:blipFill>
        <p:spPr>
          <a:xfrm>
            <a:off x="3668792" y="1948720"/>
            <a:ext cx="5475208" cy="3321779"/>
          </a:xfrm>
          <a:prstGeom prst="rect">
            <a:avLst/>
          </a:prstGeom>
        </p:spPr>
      </p:pic>
    </p:spTree>
    <p:extLst>
      <p:ext uri="{BB962C8B-B14F-4D97-AF65-F5344CB8AC3E}">
        <p14:creationId xmlns:p14="http://schemas.microsoft.com/office/powerpoint/2010/main" val="361134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A942F-7A42-874E-B2F5-88FCAEEA6997}"/>
              </a:ext>
            </a:extLst>
          </p:cNvPr>
          <p:cNvSpPr>
            <a:spLocks noGrp="1"/>
          </p:cNvSpPr>
          <p:nvPr>
            <p:ph type="title"/>
          </p:nvPr>
        </p:nvSpPr>
        <p:spPr/>
        <p:txBody>
          <a:bodyPr/>
          <a:lstStyle/>
          <a:p>
            <a:r>
              <a:rPr lang="en-US" dirty="0"/>
              <a:t>Risk factors: PARS</a:t>
            </a:r>
          </a:p>
        </p:txBody>
      </p:sp>
      <p:graphicFrame>
        <p:nvGraphicFramePr>
          <p:cNvPr id="4" name="Content Placeholder 3">
            <a:extLst>
              <a:ext uri="{FF2B5EF4-FFF2-40B4-BE49-F238E27FC236}">
                <a16:creationId xmlns:a16="http://schemas.microsoft.com/office/drawing/2014/main" id="{97F5F6BA-4067-CF49-8F8B-7445C01FDCA6}"/>
              </a:ext>
            </a:extLst>
          </p:cNvPr>
          <p:cNvGraphicFramePr>
            <a:graphicFrameLocks noGrp="1"/>
          </p:cNvGraphicFramePr>
          <p:nvPr>
            <p:ph idx="1"/>
            <p:extLst>
              <p:ext uri="{D42A27DB-BD31-4B8C-83A1-F6EECF244321}">
                <p14:modId xmlns:p14="http://schemas.microsoft.com/office/powerpoint/2010/main" val="2315306589"/>
              </p:ext>
            </p:extLst>
          </p:nvPr>
        </p:nvGraphicFramePr>
        <p:xfrm>
          <a:off x="457200" y="1455822"/>
          <a:ext cx="8229600" cy="320040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586729334"/>
                    </a:ext>
                  </a:extLst>
                </a:gridCol>
                <a:gridCol w="4114800">
                  <a:extLst>
                    <a:ext uri="{9D8B030D-6E8A-4147-A177-3AD203B41FA5}">
                      <a16:colId xmlns:a16="http://schemas.microsoft.com/office/drawing/2014/main" val="1404833466"/>
                    </a:ext>
                  </a:extLst>
                </a:gridCol>
              </a:tblGrid>
              <a:tr h="370840">
                <a:tc>
                  <a:txBody>
                    <a:bodyPr/>
                    <a:lstStyle/>
                    <a:p>
                      <a:r>
                        <a:rPr lang="en-US" sz="2400" dirty="0"/>
                        <a:t>Modifiable factors</a:t>
                      </a:r>
                    </a:p>
                  </a:txBody>
                  <a:tcPr/>
                </a:tc>
                <a:tc>
                  <a:txBody>
                    <a:bodyPr/>
                    <a:lstStyle/>
                    <a:p>
                      <a:r>
                        <a:rPr lang="en-US" sz="2400" dirty="0"/>
                        <a:t>Population Attributable Risk </a:t>
                      </a:r>
                    </a:p>
                  </a:txBody>
                  <a:tcPr/>
                </a:tc>
                <a:extLst>
                  <a:ext uri="{0D108BD9-81ED-4DB2-BD59-A6C34878D82A}">
                    <a16:rowId xmlns:a16="http://schemas.microsoft.com/office/drawing/2014/main" val="2631767780"/>
                  </a:ext>
                </a:extLst>
              </a:tr>
              <a:tr h="370840">
                <a:tc>
                  <a:txBody>
                    <a:bodyPr/>
                    <a:lstStyle/>
                    <a:p>
                      <a:r>
                        <a:rPr lang="en-US" sz="2400" dirty="0"/>
                        <a:t>BPD</a:t>
                      </a:r>
                    </a:p>
                  </a:txBody>
                  <a:tcPr/>
                </a:tc>
                <a:tc>
                  <a:txBody>
                    <a:bodyPr/>
                    <a:lstStyle/>
                    <a:p>
                      <a:r>
                        <a:rPr lang="en-US" sz="2400" dirty="0"/>
                        <a:t>42.4%</a:t>
                      </a:r>
                    </a:p>
                  </a:txBody>
                  <a:tcPr/>
                </a:tc>
                <a:extLst>
                  <a:ext uri="{0D108BD9-81ED-4DB2-BD59-A6C34878D82A}">
                    <a16:rowId xmlns:a16="http://schemas.microsoft.com/office/drawing/2014/main" val="319470914"/>
                  </a:ext>
                </a:extLst>
              </a:tr>
              <a:tr h="370840">
                <a:tc>
                  <a:txBody>
                    <a:bodyPr/>
                    <a:lstStyle/>
                    <a:p>
                      <a:r>
                        <a:rPr lang="en-US" sz="2400" dirty="0"/>
                        <a:t>Any PD</a:t>
                      </a:r>
                    </a:p>
                  </a:txBody>
                  <a:tcPr/>
                </a:tc>
                <a:tc>
                  <a:txBody>
                    <a:bodyPr/>
                    <a:lstStyle/>
                    <a:p>
                      <a:r>
                        <a:rPr lang="en-US" sz="2400" dirty="0"/>
                        <a:t>16.3%</a:t>
                      </a:r>
                    </a:p>
                  </a:txBody>
                  <a:tcPr/>
                </a:tc>
                <a:extLst>
                  <a:ext uri="{0D108BD9-81ED-4DB2-BD59-A6C34878D82A}">
                    <a16:rowId xmlns:a16="http://schemas.microsoft.com/office/drawing/2014/main" val="4094973065"/>
                  </a:ext>
                </a:extLst>
              </a:tr>
              <a:tr h="370840">
                <a:tc>
                  <a:txBody>
                    <a:bodyPr/>
                    <a:lstStyle/>
                    <a:p>
                      <a:r>
                        <a:rPr lang="en-US" sz="2400" dirty="0"/>
                        <a:t>Mood disorder</a:t>
                      </a:r>
                    </a:p>
                  </a:txBody>
                  <a:tcPr/>
                </a:tc>
                <a:tc>
                  <a:txBody>
                    <a:bodyPr/>
                    <a:lstStyle/>
                    <a:p>
                      <a:r>
                        <a:rPr lang="en-US" sz="2400" dirty="0"/>
                        <a:t>42.2%</a:t>
                      </a:r>
                    </a:p>
                  </a:txBody>
                  <a:tcPr/>
                </a:tc>
                <a:extLst>
                  <a:ext uri="{0D108BD9-81ED-4DB2-BD59-A6C34878D82A}">
                    <a16:rowId xmlns:a16="http://schemas.microsoft.com/office/drawing/2014/main" val="1219685849"/>
                  </a:ext>
                </a:extLst>
              </a:tr>
              <a:tr h="370840">
                <a:tc>
                  <a:txBody>
                    <a:bodyPr/>
                    <a:lstStyle/>
                    <a:p>
                      <a:r>
                        <a:rPr lang="en-US" sz="2400" dirty="0"/>
                        <a:t>Severity of hopelessness</a:t>
                      </a:r>
                    </a:p>
                  </a:txBody>
                  <a:tcPr/>
                </a:tc>
                <a:tc>
                  <a:txBody>
                    <a:bodyPr/>
                    <a:lstStyle/>
                    <a:p>
                      <a:r>
                        <a:rPr lang="en-US" sz="2400" dirty="0"/>
                        <a:t>OR 2.95 (CI 1.74-5.01)</a:t>
                      </a:r>
                    </a:p>
                  </a:txBody>
                  <a:tcPr/>
                </a:tc>
                <a:extLst>
                  <a:ext uri="{0D108BD9-81ED-4DB2-BD59-A6C34878D82A}">
                    <a16:rowId xmlns:a16="http://schemas.microsoft.com/office/drawing/2014/main" val="2817930753"/>
                  </a:ext>
                </a:extLst>
              </a:tr>
              <a:tr h="370840">
                <a:tc>
                  <a:txBody>
                    <a:bodyPr/>
                    <a:lstStyle/>
                    <a:p>
                      <a:r>
                        <a:rPr lang="en-US" sz="2400" dirty="0"/>
                        <a:t>Suicidal ideation</a:t>
                      </a:r>
                    </a:p>
                  </a:txBody>
                  <a:tcPr/>
                </a:tc>
                <a:tc>
                  <a:txBody>
                    <a:bodyPr/>
                    <a:lstStyle/>
                    <a:p>
                      <a:r>
                        <a:rPr lang="en-US" sz="2400" dirty="0"/>
                        <a:t>OR 2.01 (CI 1.43-2.81)</a:t>
                      </a:r>
                    </a:p>
                  </a:txBody>
                  <a:tcPr/>
                </a:tc>
                <a:extLst>
                  <a:ext uri="{0D108BD9-81ED-4DB2-BD59-A6C34878D82A}">
                    <a16:rowId xmlns:a16="http://schemas.microsoft.com/office/drawing/2014/main" val="2859367113"/>
                  </a:ext>
                </a:extLst>
              </a:tr>
              <a:tr h="370840">
                <a:tc>
                  <a:txBody>
                    <a:bodyPr/>
                    <a:lstStyle/>
                    <a:p>
                      <a:r>
                        <a:rPr lang="en-US" sz="2400" dirty="0"/>
                        <a:t>Previous sexual abuse</a:t>
                      </a:r>
                    </a:p>
                  </a:txBody>
                  <a:tcPr/>
                </a:tc>
                <a:tc>
                  <a:txBody>
                    <a:bodyPr/>
                    <a:lstStyle/>
                    <a:p>
                      <a:r>
                        <a:rPr lang="en-US" sz="2400" dirty="0"/>
                        <a:t>12.8%</a:t>
                      </a:r>
                    </a:p>
                  </a:txBody>
                  <a:tcPr/>
                </a:tc>
                <a:extLst>
                  <a:ext uri="{0D108BD9-81ED-4DB2-BD59-A6C34878D82A}">
                    <a16:rowId xmlns:a16="http://schemas.microsoft.com/office/drawing/2014/main" val="3239291819"/>
                  </a:ext>
                </a:extLst>
              </a:tr>
            </a:tbl>
          </a:graphicData>
        </a:graphic>
      </p:graphicFrame>
      <p:sp>
        <p:nvSpPr>
          <p:cNvPr id="5" name="Rectangle 4">
            <a:extLst>
              <a:ext uri="{FF2B5EF4-FFF2-40B4-BE49-F238E27FC236}">
                <a16:creationId xmlns:a16="http://schemas.microsoft.com/office/drawing/2014/main" id="{96D40B65-0E7D-A94D-85AE-1AF588DEBCE4}"/>
              </a:ext>
            </a:extLst>
          </p:cNvPr>
          <p:cNvSpPr/>
          <p:nvPr/>
        </p:nvSpPr>
        <p:spPr>
          <a:xfrm>
            <a:off x="457200" y="4898268"/>
            <a:ext cx="8229599" cy="1200329"/>
          </a:xfrm>
          <a:prstGeom prst="rect">
            <a:avLst/>
          </a:prstGeom>
        </p:spPr>
        <p:txBody>
          <a:bodyPr wrap="square">
            <a:spAutoFit/>
          </a:bodyPr>
          <a:lstStyle/>
          <a:p>
            <a:pPr algn="ctr"/>
            <a:r>
              <a:rPr lang="en-AU" sz="2400" i="1" dirty="0"/>
              <a:t>No history of self-harm and/or attempted suicide prior to the index hospital presentation was associated with a reduced risk of self-harm repetition</a:t>
            </a:r>
            <a:endParaRPr lang="en-US" sz="2400" i="1" dirty="0"/>
          </a:p>
        </p:txBody>
      </p:sp>
      <p:sp>
        <p:nvSpPr>
          <p:cNvPr id="6" name="Footer Placeholder 5">
            <a:extLst>
              <a:ext uri="{FF2B5EF4-FFF2-40B4-BE49-F238E27FC236}">
                <a16:creationId xmlns:a16="http://schemas.microsoft.com/office/drawing/2014/main" id="{EE69F34A-C75D-134A-9C8E-A683F84479EC}"/>
              </a:ext>
            </a:extLst>
          </p:cNvPr>
          <p:cNvSpPr>
            <a:spLocks noGrp="1"/>
          </p:cNvSpPr>
          <p:nvPr>
            <p:ph type="ftr" sz="quarter" idx="11"/>
          </p:nvPr>
        </p:nvSpPr>
        <p:spPr>
          <a:xfrm>
            <a:off x="336885" y="6218912"/>
            <a:ext cx="8446166" cy="622879"/>
          </a:xfrm>
        </p:spPr>
        <p:txBody>
          <a:bodyPr/>
          <a:lstStyle/>
          <a:p>
            <a:r>
              <a:rPr lang="en-US" dirty="0"/>
              <a:t>Witt et al </a:t>
            </a:r>
            <a:r>
              <a:rPr lang="en-AU" dirty="0"/>
              <a:t>Population attributable risk of factors associated with the repetition of self-harm behaviour in young people presenting to clinical services: A systematic review and meta-analysis. </a:t>
            </a:r>
            <a:r>
              <a:rPr lang="en-AU" i="1" dirty="0" err="1"/>
              <a:t>Eur</a:t>
            </a:r>
            <a:r>
              <a:rPr lang="en-AU" i="1" dirty="0"/>
              <a:t> Child </a:t>
            </a:r>
            <a:r>
              <a:rPr lang="en-AU" i="1" dirty="0" err="1"/>
              <a:t>Adolesc</a:t>
            </a:r>
            <a:r>
              <a:rPr lang="en-AU" i="1" dirty="0"/>
              <a:t> Psychiatry</a:t>
            </a:r>
            <a:r>
              <a:rPr lang="en-AU" dirty="0"/>
              <a:t> 2018; </a:t>
            </a:r>
            <a:r>
              <a:rPr lang="en-AU" b="1" dirty="0"/>
              <a:t>28</a:t>
            </a:r>
            <a:r>
              <a:rPr lang="en-AU" dirty="0"/>
              <a:t>(1): 5-18.</a:t>
            </a:r>
          </a:p>
          <a:p>
            <a:endParaRPr lang="en-US" dirty="0"/>
          </a:p>
        </p:txBody>
      </p:sp>
    </p:spTree>
    <p:extLst>
      <p:ext uri="{BB962C8B-B14F-4D97-AF65-F5344CB8AC3E}">
        <p14:creationId xmlns:p14="http://schemas.microsoft.com/office/powerpoint/2010/main" val="4510169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A1365D1-46D2-8E41-8314-3559F98C9EA7}"/>
              </a:ext>
            </a:extLst>
          </p:cNvPr>
          <p:cNvPicPr>
            <a:picLocks noGrp="1" noChangeAspect="1"/>
          </p:cNvPicPr>
          <p:nvPr>
            <p:ph idx="1"/>
          </p:nvPr>
        </p:nvPicPr>
        <p:blipFill>
          <a:blip r:embed="rId3"/>
          <a:stretch>
            <a:fillRect/>
          </a:stretch>
        </p:blipFill>
        <p:spPr>
          <a:xfrm>
            <a:off x="386633" y="719810"/>
            <a:ext cx="8777924" cy="5175663"/>
          </a:xfrm>
          <a:prstGeom prst="rect">
            <a:avLst/>
          </a:prstGeom>
        </p:spPr>
      </p:pic>
    </p:spTree>
    <p:extLst>
      <p:ext uri="{BB962C8B-B14F-4D97-AF65-F5344CB8AC3E}">
        <p14:creationId xmlns:p14="http://schemas.microsoft.com/office/powerpoint/2010/main" val="3769424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633DE8-D4B9-C043-84D1-3EBB81E14DD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658A442-01A3-DB48-841D-12860B254CC3}"/>
              </a:ext>
            </a:extLst>
          </p:cNvPr>
          <p:cNvPicPr>
            <a:picLocks noChangeAspect="1"/>
          </p:cNvPicPr>
          <p:nvPr/>
        </p:nvPicPr>
        <p:blipFill rotWithShape="1">
          <a:blip r:embed="rId3"/>
          <a:srcRect r="3699"/>
          <a:stretch/>
        </p:blipFill>
        <p:spPr>
          <a:xfrm>
            <a:off x="90099" y="100023"/>
            <a:ext cx="8935585" cy="6383338"/>
          </a:xfrm>
          <a:prstGeom prst="rect">
            <a:avLst/>
          </a:prstGeom>
        </p:spPr>
      </p:pic>
    </p:spTree>
    <p:extLst>
      <p:ext uri="{BB962C8B-B14F-4D97-AF65-F5344CB8AC3E}">
        <p14:creationId xmlns:p14="http://schemas.microsoft.com/office/powerpoint/2010/main" val="246135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Picture 184">
            <a:extLst>
              <a:ext uri="{FF2B5EF4-FFF2-40B4-BE49-F238E27FC236}">
                <a16:creationId xmlns:a16="http://schemas.microsoft.com/office/drawing/2014/main" id="{F2B9393B-CF22-7043-BF89-2975750F64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500" y="5359744"/>
            <a:ext cx="1532066" cy="639638"/>
          </a:xfrm>
          <a:prstGeom prst="rect">
            <a:avLst/>
          </a:prstGeom>
        </p:spPr>
      </p:pic>
      <p:sp>
        <p:nvSpPr>
          <p:cNvPr id="4" name="Content Placeholder 3">
            <a:extLst>
              <a:ext uri="{FF2B5EF4-FFF2-40B4-BE49-F238E27FC236}">
                <a16:creationId xmlns:a16="http://schemas.microsoft.com/office/drawing/2014/main" id="{2B33BD1E-EAE0-AD44-B81C-DCFFDD013710}"/>
              </a:ext>
            </a:extLst>
          </p:cNvPr>
          <p:cNvSpPr>
            <a:spLocks noGrp="1"/>
          </p:cNvSpPr>
          <p:nvPr>
            <p:ph idx="1"/>
          </p:nvPr>
        </p:nvSpPr>
        <p:spPr>
          <a:xfrm>
            <a:off x="-1" y="71794"/>
            <a:ext cx="9043451" cy="1751317"/>
          </a:xfrm>
        </p:spPr>
        <p:txBody>
          <a:bodyPr>
            <a:normAutofit/>
          </a:bodyPr>
          <a:lstStyle/>
          <a:p>
            <a:pPr marL="0" indent="0" algn="ctr">
              <a:spcBef>
                <a:spcPct val="0"/>
              </a:spcBef>
              <a:buNone/>
            </a:pPr>
            <a:r>
              <a:rPr lang="en-US" sz="4400" b="1" dirty="0">
                <a:latin typeface="+mj-lt"/>
                <a:ea typeface="+mj-ea"/>
                <a:cs typeface="+mj-cs"/>
              </a:rPr>
              <a:t>So we know what the evidence says...</a:t>
            </a:r>
          </a:p>
          <a:p>
            <a:pPr marL="0" indent="0" algn="ctr">
              <a:spcBef>
                <a:spcPct val="0"/>
              </a:spcBef>
              <a:buNone/>
            </a:pPr>
            <a:endParaRPr lang="en-US" sz="4400" b="1" i="1" dirty="0">
              <a:solidFill>
                <a:schemeClr val="tx2">
                  <a:lumMod val="60000"/>
                  <a:lumOff val="40000"/>
                </a:schemeClr>
              </a:solidFill>
              <a:latin typeface="+mj-lt"/>
              <a:ea typeface="+mj-ea"/>
              <a:cs typeface="+mj-cs"/>
            </a:endParaRPr>
          </a:p>
          <a:p>
            <a:endParaRPr lang="en-US" dirty="0"/>
          </a:p>
          <a:p>
            <a:pPr marL="0" indent="0">
              <a:buNone/>
            </a:pPr>
            <a:endParaRPr lang="en-US" dirty="0"/>
          </a:p>
        </p:txBody>
      </p:sp>
      <p:pic>
        <p:nvPicPr>
          <p:cNvPr id="7" name="Picture 6">
            <a:extLst>
              <a:ext uri="{FF2B5EF4-FFF2-40B4-BE49-F238E27FC236}">
                <a16:creationId xmlns:a16="http://schemas.microsoft.com/office/drawing/2014/main" id="{DC817774-524D-E84D-8C54-5BF00DB0273E}"/>
              </a:ext>
            </a:extLst>
          </p:cNvPr>
          <p:cNvPicPr>
            <a:picLocks noChangeAspect="1"/>
          </p:cNvPicPr>
          <p:nvPr/>
        </p:nvPicPr>
        <p:blipFill rotWithShape="1">
          <a:blip r:embed="rId4"/>
          <a:srcRect l="5547" r="5693"/>
          <a:stretch/>
        </p:blipFill>
        <p:spPr>
          <a:xfrm>
            <a:off x="444500" y="4302685"/>
            <a:ext cx="3044659" cy="2518887"/>
          </a:xfrm>
          <a:prstGeom prst="rect">
            <a:avLst/>
          </a:prstGeom>
        </p:spPr>
      </p:pic>
      <p:pic>
        <p:nvPicPr>
          <p:cNvPr id="9" name="Picture 8">
            <a:extLst>
              <a:ext uri="{FF2B5EF4-FFF2-40B4-BE49-F238E27FC236}">
                <a16:creationId xmlns:a16="http://schemas.microsoft.com/office/drawing/2014/main" id="{D6584602-CDF9-8949-B4BF-8534D200B1AB}"/>
              </a:ext>
            </a:extLst>
          </p:cNvPr>
          <p:cNvPicPr>
            <a:picLocks noChangeAspect="1"/>
          </p:cNvPicPr>
          <p:nvPr/>
        </p:nvPicPr>
        <p:blipFill>
          <a:blip r:embed="rId5"/>
          <a:stretch>
            <a:fillRect/>
          </a:stretch>
        </p:blipFill>
        <p:spPr>
          <a:xfrm>
            <a:off x="5396459" y="4192841"/>
            <a:ext cx="3695118" cy="2628098"/>
          </a:xfrm>
          <a:prstGeom prst="rect">
            <a:avLst/>
          </a:prstGeom>
        </p:spPr>
      </p:pic>
      <p:sp>
        <p:nvSpPr>
          <p:cNvPr id="73" name="Content Placeholder 3">
            <a:extLst>
              <a:ext uri="{FF2B5EF4-FFF2-40B4-BE49-F238E27FC236}">
                <a16:creationId xmlns:a16="http://schemas.microsoft.com/office/drawing/2014/main" id="{F8AD4128-7233-6140-9645-F5F56E46BAA8}"/>
              </a:ext>
            </a:extLst>
          </p:cNvPr>
          <p:cNvSpPr txBox="1">
            <a:spLocks/>
          </p:cNvSpPr>
          <p:nvPr/>
        </p:nvSpPr>
        <p:spPr>
          <a:xfrm>
            <a:off x="6372441" y="42834"/>
            <a:ext cx="2771559" cy="216568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ct val="0"/>
              </a:spcBef>
              <a:buFont typeface="Arial"/>
              <a:buNone/>
            </a:pPr>
            <a:endParaRPr lang="en-US" sz="4400" b="1" i="1" dirty="0">
              <a:solidFill>
                <a:schemeClr val="tx2">
                  <a:lumMod val="60000"/>
                  <a:lumOff val="40000"/>
                </a:schemeClr>
              </a:solidFill>
              <a:latin typeface="+mj-lt"/>
              <a:ea typeface="+mj-ea"/>
              <a:cs typeface="+mj-cs"/>
            </a:endParaRPr>
          </a:p>
          <a:p>
            <a:endParaRPr lang="en-US" dirty="0"/>
          </a:p>
          <a:p>
            <a:pPr marL="0" indent="0">
              <a:buFont typeface="Arial"/>
              <a:buNone/>
            </a:pPr>
            <a:endParaRPr lang="en-US" dirty="0"/>
          </a:p>
        </p:txBody>
      </p:sp>
      <p:sp>
        <p:nvSpPr>
          <p:cNvPr id="74" name="Content Placeholder 3">
            <a:extLst>
              <a:ext uri="{FF2B5EF4-FFF2-40B4-BE49-F238E27FC236}">
                <a16:creationId xmlns:a16="http://schemas.microsoft.com/office/drawing/2014/main" id="{4132F522-9EC1-5F44-8333-A9207E593A91}"/>
              </a:ext>
            </a:extLst>
          </p:cNvPr>
          <p:cNvSpPr txBox="1">
            <a:spLocks/>
          </p:cNvSpPr>
          <p:nvPr/>
        </p:nvSpPr>
        <p:spPr>
          <a:xfrm>
            <a:off x="3248526" y="4301320"/>
            <a:ext cx="2147933" cy="2628099"/>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ct val="0"/>
              </a:spcBef>
              <a:buFont typeface="Arial"/>
              <a:buNone/>
            </a:pPr>
            <a:r>
              <a:rPr lang="en-US" sz="4400" b="1" dirty="0">
                <a:latin typeface="+mj-lt"/>
                <a:ea typeface="+mj-ea"/>
                <a:cs typeface="+mj-cs"/>
              </a:rPr>
              <a:t>What do young people say?</a:t>
            </a:r>
          </a:p>
          <a:p>
            <a:pPr marL="0" indent="0" algn="ctr">
              <a:spcBef>
                <a:spcPct val="0"/>
              </a:spcBef>
              <a:buFont typeface="Arial"/>
              <a:buNone/>
            </a:pPr>
            <a:endParaRPr lang="en-US" sz="4400" b="1" i="1" dirty="0">
              <a:solidFill>
                <a:schemeClr val="tx2">
                  <a:lumMod val="60000"/>
                  <a:lumOff val="40000"/>
                </a:schemeClr>
              </a:solidFill>
              <a:latin typeface="+mj-lt"/>
              <a:ea typeface="+mj-ea"/>
              <a:cs typeface="+mj-cs"/>
            </a:endParaRPr>
          </a:p>
          <a:p>
            <a:endParaRPr lang="en-US" dirty="0"/>
          </a:p>
          <a:p>
            <a:pPr marL="0" indent="0">
              <a:buFont typeface="Arial"/>
              <a:buNone/>
            </a:pPr>
            <a:endParaRPr lang="en-US" dirty="0"/>
          </a:p>
        </p:txBody>
      </p:sp>
      <p:pic>
        <p:nvPicPr>
          <p:cNvPr id="10" name="Picture 9">
            <a:extLst>
              <a:ext uri="{FF2B5EF4-FFF2-40B4-BE49-F238E27FC236}">
                <a16:creationId xmlns:a16="http://schemas.microsoft.com/office/drawing/2014/main" id="{573F9B66-195F-104B-9CD2-6A77E9E456E3}"/>
              </a:ext>
            </a:extLst>
          </p:cNvPr>
          <p:cNvPicPr>
            <a:picLocks noChangeAspect="1"/>
          </p:cNvPicPr>
          <p:nvPr/>
        </p:nvPicPr>
        <p:blipFill rotWithShape="1">
          <a:blip r:embed="rId6"/>
          <a:srcRect l="3860" t="7287" r="7353" b="11456"/>
          <a:stretch/>
        </p:blipFill>
        <p:spPr>
          <a:xfrm>
            <a:off x="1976566" y="904412"/>
            <a:ext cx="5041294" cy="3460345"/>
          </a:xfrm>
          <a:prstGeom prst="rect">
            <a:avLst/>
          </a:prstGeom>
        </p:spPr>
      </p:pic>
    </p:spTree>
    <p:extLst>
      <p:ext uri="{BB962C8B-B14F-4D97-AF65-F5344CB8AC3E}">
        <p14:creationId xmlns:p14="http://schemas.microsoft.com/office/powerpoint/2010/main" val="268779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1"/>
          <p:cNvSpPr txBox="1">
            <a:spLocks noChangeArrowheads="1"/>
          </p:cNvSpPr>
          <p:nvPr/>
        </p:nvSpPr>
        <p:spPr bwMode="auto">
          <a:xfrm>
            <a:off x="3124200" y="76200"/>
            <a:ext cx="57912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000" b="1">
                <a:solidFill>
                  <a:schemeClr val="bg1"/>
                </a:solidFill>
                <a:latin typeface="+mj-lt"/>
                <a:ea typeface="+mj-ea"/>
                <a:cs typeface="+mj-cs"/>
              </a:defRPr>
            </a:lvl1pPr>
            <a:lvl2pPr algn="l" rtl="0" eaLnBrk="0" fontAlgn="base" hangingPunct="0">
              <a:spcBef>
                <a:spcPct val="0"/>
              </a:spcBef>
              <a:spcAft>
                <a:spcPct val="0"/>
              </a:spcAft>
              <a:defRPr sz="2000" b="1">
                <a:solidFill>
                  <a:schemeClr val="bg1"/>
                </a:solidFill>
                <a:latin typeface="Arial"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2000" b="1">
                <a:solidFill>
                  <a:schemeClr val="bg1"/>
                </a:solidFill>
                <a:latin typeface="Arial"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2000" b="1">
                <a:solidFill>
                  <a:schemeClr val="bg1"/>
                </a:solidFill>
                <a:latin typeface="Arial"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2000" b="1">
                <a:solidFill>
                  <a:schemeClr val="bg1"/>
                </a:solidFill>
                <a:latin typeface="Arial" pitchFamily="-107" charset="0"/>
                <a:ea typeface="ＭＳ Ｐゴシック" pitchFamily="-107" charset="-128"/>
                <a:cs typeface="ＭＳ Ｐゴシック" pitchFamily="-107" charset="-128"/>
              </a:defRPr>
            </a:lvl5pPr>
            <a:lvl6pPr marL="457200" algn="l" rtl="0" fontAlgn="base">
              <a:spcBef>
                <a:spcPct val="0"/>
              </a:spcBef>
              <a:spcAft>
                <a:spcPct val="0"/>
              </a:spcAft>
              <a:defRPr sz="2000" b="1">
                <a:solidFill>
                  <a:schemeClr val="bg1"/>
                </a:solidFill>
                <a:latin typeface="Arial" pitchFamily="-107" charset="0"/>
                <a:ea typeface="ＭＳ Ｐゴシック" pitchFamily="-107" charset="-128"/>
                <a:cs typeface="ＭＳ Ｐゴシック" pitchFamily="-107" charset="-128"/>
              </a:defRPr>
            </a:lvl6pPr>
            <a:lvl7pPr marL="914400" algn="l" rtl="0" fontAlgn="base">
              <a:spcBef>
                <a:spcPct val="0"/>
              </a:spcBef>
              <a:spcAft>
                <a:spcPct val="0"/>
              </a:spcAft>
              <a:defRPr sz="2000" b="1">
                <a:solidFill>
                  <a:schemeClr val="bg1"/>
                </a:solidFill>
                <a:latin typeface="Arial" pitchFamily="-107" charset="0"/>
                <a:ea typeface="ＭＳ Ｐゴシック" pitchFamily="-107" charset="-128"/>
                <a:cs typeface="ＭＳ Ｐゴシック" pitchFamily="-107" charset="-128"/>
              </a:defRPr>
            </a:lvl7pPr>
            <a:lvl8pPr marL="1371600" algn="l" rtl="0" fontAlgn="base">
              <a:spcBef>
                <a:spcPct val="0"/>
              </a:spcBef>
              <a:spcAft>
                <a:spcPct val="0"/>
              </a:spcAft>
              <a:defRPr sz="2000" b="1">
                <a:solidFill>
                  <a:schemeClr val="bg1"/>
                </a:solidFill>
                <a:latin typeface="Arial" pitchFamily="-107" charset="0"/>
                <a:ea typeface="ＭＳ Ｐゴシック" pitchFamily="-107" charset="-128"/>
                <a:cs typeface="ＭＳ Ｐゴシック" pitchFamily="-107" charset="-128"/>
              </a:defRPr>
            </a:lvl8pPr>
            <a:lvl9pPr marL="1828800" algn="l" rtl="0" fontAlgn="base">
              <a:spcBef>
                <a:spcPct val="0"/>
              </a:spcBef>
              <a:spcAft>
                <a:spcPct val="0"/>
              </a:spcAft>
              <a:defRPr sz="2000" b="1">
                <a:solidFill>
                  <a:schemeClr val="bg1"/>
                </a:solidFill>
                <a:latin typeface="Arial" pitchFamily="-107" charset="0"/>
                <a:ea typeface="ＭＳ Ｐゴシック" pitchFamily="-107" charset="-128"/>
                <a:cs typeface="ＭＳ Ｐゴシック" pitchFamily="-107" charset="-128"/>
              </a:defRPr>
            </a:lvl9pPr>
          </a:lstStyle>
          <a:p>
            <a:pPr eaLnBrk="1" hangingPunct="1"/>
            <a:r>
              <a:rPr lang="en-US" sz="2400" b="0" dirty="0"/>
              <a:t>Managing Youth Self Harm and Suicide II</a:t>
            </a:r>
          </a:p>
        </p:txBody>
      </p:sp>
      <p:sp>
        <p:nvSpPr>
          <p:cNvPr id="5" name="Title 1"/>
          <p:cNvSpPr>
            <a:spLocks noGrp="1"/>
          </p:cNvSpPr>
          <p:nvPr>
            <p:ph idx="10"/>
          </p:nvPr>
        </p:nvSpPr>
        <p:spPr>
          <a:xfrm>
            <a:off x="466234" y="424056"/>
            <a:ext cx="7772400" cy="1075253"/>
          </a:xfrm>
        </p:spPr>
        <p:txBody>
          <a:bodyPr>
            <a:normAutofit fontScale="97500"/>
          </a:bodyPr>
          <a:lstStyle/>
          <a:p>
            <a:pPr marL="0" indent="0">
              <a:buNone/>
            </a:pPr>
            <a:r>
              <a:rPr lang="en-AU" sz="4500" b="1" dirty="0"/>
              <a:t>Reframe-IT </a:t>
            </a:r>
          </a:p>
          <a:p>
            <a:pPr marL="0" indent="0">
              <a:buNone/>
            </a:pPr>
            <a:endParaRPr lang="en-AU" sz="2400" dirty="0">
              <a:latin typeface="+mn-lt"/>
              <a:ea typeface="ＭＳ Ｐゴシック" charset="0"/>
            </a:endParaRPr>
          </a:p>
        </p:txBody>
      </p:sp>
      <p:graphicFrame>
        <p:nvGraphicFramePr>
          <p:cNvPr id="6" name="Table Placeholder 5"/>
          <p:cNvGraphicFramePr>
            <a:graphicFrameLocks noGrp="1"/>
          </p:cNvGraphicFramePr>
          <p:nvPr>
            <p:ph sz="half" idx="1"/>
            <p:extLst>
              <p:ext uri="{D42A27DB-BD31-4B8C-83A1-F6EECF244321}">
                <p14:modId xmlns:p14="http://schemas.microsoft.com/office/powerpoint/2010/main" val="1909521109"/>
              </p:ext>
            </p:extLst>
          </p:nvPr>
        </p:nvGraphicFramePr>
        <p:xfrm>
          <a:off x="609600" y="1661056"/>
          <a:ext cx="4684295" cy="4761883"/>
        </p:xfrm>
        <a:graphic>
          <a:graphicData uri="http://schemas.openxmlformats.org/drawingml/2006/table">
            <a:tbl>
              <a:tblPr/>
              <a:tblGrid>
                <a:gridCol w="1145457">
                  <a:extLst>
                    <a:ext uri="{9D8B030D-6E8A-4147-A177-3AD203B41FA5}">
                      <a16:colId xmlns:a16="http://schemas.microsoft.com/office/drawing/2014/main" val="20000"/>
                    </a:ext>
                  </a:extLst>
                </a:gridCol>
                <a:gridCol w="3538838">
                  <a:extLst>
                    <a:ext uri="{9D8B030D-6E8A-4147-A177-3AD203B41FA5}">
                      <a16:colId xmlns:a16="http://schemas.microsoft.com/office/drawing/2014/main" val="20001"/>
                    </a:ext>
                  </a:extLst>
                </a:gridCol>
              </a:tblGrid>
              <a:tr h="40724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800" b="1" i="0" u="none" strike="noStrike" cap="none" normalizeH="0" baseline="0" dirty="0">
                          <a:ln>
                            <a:noFill/>
                          </a:ln>
                          <a:solidFill>
                            <a:srgbClr val="FFFFFF"/>
                          </a:solidFill>
                          <a:effectLst/>
                          <a:latin typeface="+mn-lt"/>
                          <a:ea typeface="ＭＳ Ｐゴシック" charset="0"/>
                          <a:cs typeface="ＭＳ Ｐゴシック" charset="0"/>
                        </a:rPr>
                        <a:t>Module</a:t>
                      </a:r>
                    </a:p>
                  </a:txBody>
                  <a:tcPr marL="53592" marR="53592"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800" b="1" i="0" u="none" strike="noStrike" cap="none" normalizeH="0" baseline="0" dirty="0">
                          <a:ln>
                            <a:noFill/>
                          </a:ln>
                          <a:solidFill>
                            <a:srgbClr val="FFFFFF"/>
                          </a:solidFill>
                          <a:effectLst/>
                          <a:latin typeface="+mn-lt"/>
                          <a:ea typeface="ＭＳ Ｐゴシック" charset="0"/>
                          <a:cs typeface="ＭＳ Ｐゴシック" charset="0"/>
                        </a:rPr>
                        <a:t>Content</a:t>
                      </a:r>
                    </a:p>
                  </a:txBody>
                  <a:tcPr marL="53592" marR="53592"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55263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600" b="0" i="0" u="none" strike="noStrike" cap="none" normalizeH="0" baseline="0" dirty="0">
                          <a:ln>
                            <a:noFill/>
                          </a:ln>
                          <a:solidFill>
                            <a:srgbClr val="000000"/>
                          </a:solidFill>
                          <a:effectLst/>
                          <a:latin typeface="+mn-lt"/>
                          <a:ea typeface="ＭＳ Ｐゴシック" charset="0"/>
                          <a:cs typeface="ＭＳ Ｐゴシック" charset="0"/>
                        </a:rPr>
                        <a:t>Week 1</a:t>
                      </a:r>
                    </a:p>
                  </a:txBody>
                  <a:tcPr marL="53592" marR="53592"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mn-lt"/>
                          <a:ea typeface="ＭＳ Ｐゴシック" charset="0"/>
                          <a:cs typeface="ＭＳ Ｐゴシック" charset="0"/>
                        </a:rPr>
                        <a:t>Introduction, engagement &amp; problem identification</a:t>
                      </a:r>
                      <a:endParaRPr kumimoji="0" lang="en-AU" sz="1600" b="0" i="0" u="none" strike="noStrike" cap="none" normalizeH="0" baseline="0" dirty="0">
                        <a:ln>
                          <a:noFill/>
                        </a:ln>
                        <a:solidFill>
                          <a:srgbClr val="000000"/>
                        </a:solidFill>
                        <a:effectLst/>
                        <a:latin typeface="+mn-lt"/>
                        <a:ea typeface="ＭＳ Ｐゴシック" charset="0"/>
                        <a:cs typeface="ＭＳ Ｐゴシック" charset="0"/>
                      </a:endParaRPr>
                    </a:p>
                  </a:txBody>
                  <a:tcPr marL="53592" marR="53592"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extLst>
                  <a:ext uri="{0D108BD9-81ED-4DB2-BD59-A6C34878D82A}">
                    <a16:rowId xmlns:a16="http://schemas.microsoft.com/office/drawing/2014/main" val="10001"/>
                  </a:ext>
                </a:extLst>
              </a:tr>
              <a:tr h="55263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600" b="0" i="0" u="none" strike="noStrike" cap="none" normalizeH="0" baseline="0" dirty="0">
                          <a:ln>
                            <a:noFill/>
                          </a:ln>
                          <a:solidFill>
                            <a:srgbClr val="000000"/>
                          </a:solidFill>
                          <a:effectLst/>
                          <a:latin typeface="+mn-lt"/>
                          <a:ea typeface="ＭＳ Ｐゴシック" charset="0"/>
                          <a:cs typeface="ＭＳ Ｐゴシック" charset="0"/>
                        </a:rPr>
                        <a:t>Week 2</a:t>
                      </a:r>
                    </a:p>
                  </a:txBody>
                  <a:tcPr marL="53592" marR="53592"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mn-lt"/>
                          <a:ea typeface="ＭＳ Ｐゴシック" charset="0"/>
                          <a:cs typeface="ＭＳ Ｐゴシック" charset="0"/>
                        </a:rPr>
                        <a:t>Emotional recognition &amp; distress tolerance</a:t>
                      </a:r>
                      <a:endParaRPr kumimoji="0" lang="en-AU" sz="1600" b="0" i="0" u="none" strike="noStrike" cap="none" normalizeH="0" baseline="0" dirty="0">
                        <a:ln>
                          <a:noFill/>
                        </a:ln>
                        <a:solidFill>
                          <a:srgbClr val="000000"/>
                        </a:solidFill>
                        <a:effectLst/>
                        <a:latin typeface="+mn-lt"/>
                        <a:ea typeface="ＭＳ Ｐゴシック" charset="0"/>
                        <a:cs typeface="ＭＳ Ｐゴシック" charset="0"/>
                      </a:endParaRPr>
                    </a:p>
                  </a:txBody>
                  <a:tcPr marL="53592" marR="53592"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extLst>
                  <a:ext uri="{0D108BD9-81ED-4DB2-BD59-A6C34878D82A}">
                    <a16:rowId xmlns:a16="http://schemas.microsoft.com/office/drawing/2014/main" val="10002"/>
                  </a:ext>
                </a:extLst>
              </a:tr>
              <a:tr h="53873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600" b="0" i="0" u="none" strike="noStrike" cap="none" normalizeH="0" baseline="0">
                          <a:ln>
                            <a:noFill/>
                          </a:ln>
                          <a:solidFill>
                            <a:srgbClr val="000000"/>
                          </a:solidFill>
                          <a:effectLst/>
                          <a:latin typeface="+mn-lt"/>
                          <a:ea typeface="ＭＳ Ｐゴシック" charset="0"/>
                          <a:cs typeface="ＭＳ Ｐゴシック" charset="0"/>
                        </a:rPr>
                        <a:t>Week 3</a:t>
                      </a:r>
                    </a:p>
                  </a:txBody>
                  <a:tcPr marL="53592" marR="53592"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AU" sz="1600" b="0" i="0" u="none" strike="noStrike" cap="none" normalizeH="0" baseline="0" dirty="0">
                          <a:ln>
                            <a:noFill/>
                          </a:ln>
                          <a:solidFill>
                            <a:srgbClr val="000000"/>
                          </a:solidFill>
                          <a:effectLst/>
                          <a:latin typeface="+mn-lt"/>
                          <a:ea typeface="ＭＳ Ｐゴシック" charset="0"/>
                          <a:cs typeface="ＭＳ Ｐゴシック" charset="0"/>
                        </a:rPr>
                        <a:t>Identification of negative automatic thinking</a:t>
                      </a:r>
                      <a:endParaRPr kumimoji="0" lang="en-AU" sz="1600" b="0" i="0" u="none" strike="noStrike" cap="none" normalizeH="0" baseline="0" dirty="0">
                        <a:ln>
                          <a:noFill/>
                        </a:ln>
                        <a:solidFill>
                          <a:schemeClr val="tx1"/>
                        </a:solidFill>
                        <a:effectLst/>
                        <a:latin typeface="+mn-lt"/>
                        <a:ea typeface="ＭＳ Ｐゴシック" charset="0"/>
                        <a:cs typeface="Times New Roman" charset="0"/>
                      </a:endParaRPr>
                    </a:p>
                  </a:txBody>
                  <a:tcPr marL="40194" marR="4019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extLst>
                  <a:ext uri="{0D108BD9-81ED-4DB2-BD59-A6C34878D82A}">
                    <a16:rowId xmlns:a16="http://schemas.microsoft.com/office/drawing/2014/main" val="10003"/>
                  </a:ext>
                </a:extLst>
              </a:tr>
              <a:tr h="55263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600" b="0" i="0" u="none" strike="noStrike" cap="none" normalizeH="0" baseline="0">
                          <a:ln>
                            <a:noFill/>
                          </a:ln>
                          <a:solidFill>
                            <a:srgbClr val="000000"/>
                          </a:solidFill>
                          <a:effectLst/>
                          <a:latin typeface="+mn-lt"/>
                          <a:ea typeface="ＭＳ Ｐゴシック" charset="0"/>
                          <a:cs typeface="ＭＳ Ｐゴシック" charset="0"/>
                        </a:rPr>
                        <a:t>Week  4</a:t>
                      </a:r>
                    </a:p>
                  </a:txBody>
                  <a:tcPr marL="53592" marR="53592"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600" b="0" i="0" u="none" strike="noStrike" cap="none" normalizeH="0" baseline="0" dirty="0">
                          <a:ln>
                            <a:noFill/>
                          </a:ln>
                          <a:solidFill>
                            <a:srgbClr val="000000"/>
                          </a:solidFill>
                          <a:effectLst/>
                          <a:latin typeface="+mn-lt"/>
                          <a:ea typeface="ＭＳ Ｐゴシック" charset="0"/>
                          <a:cs typeface="ＭＳ Ｐゴシック" charset="0"/>
                        </a:rPr>
                        <a:t>Behavioural activation - help-seeking</a:t>
                      </a:r>
                    </a:p>
                  </a:txBody>
                  <a:tcPr marL="53592" marR="53592"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extLst>
                  <a:ext uri="{0D108BD9-81ED-4DB2-BD59-A6C34878D82A}">
                    <a16:rowId xmlns:a16="http://schemas.microsoft.com/office/drawing/2014/main" val="10004"/>
                  </a:ext>
                </a:extLst>
              </a:tr>
              <a:tr h="7853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600" b="0" i="0" u="none" strike="noStrike" cap="none" normalizeH="0" baseline="0">
                          <a:ln>
                            <a:noFill/>
                          </a:ln>
                          <a:solidFill>
                            <a:srgbClr val="000000"/>
                          </a:solidFill>
                          <a:effectLst/>
                          <a:latin typeface="+mn-lt"/>
                          <a:ea typeface="ＭＳ Ｐゴシック" charset="0"/>
                          <a:cs typeface="ＭＳ Ｐゴシック" charset="0"/>
                        </a:rPr>
                        <a:t>Week  5</a:t>
                      </a:r>
                    </a:p>
                  </a:txBody>
                  <a:tcPr marL="53592" marR="53592"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600" b="0" i="0" u="none" strike="noStrike" cap="none" normalizeH="0" baseline="0" dirty="0">
                          <a:ln>
                            <a:noFill/>
                          </a:ln>
                          <a:solidFill>
                            <a:srgbClr val="000000"/>
                          </a:solidFill>
                          <a:effectLst/>
                          <a:latin typeface="+mn-lt"/>
                          <a:ea typeface="ＭＳ Ｐゴシック" charset="0"/>
                          <a:cs typeface="ＭＳ Ｐゴシック" charset="0"/>
                        </a:rPr>
                        <a:t>Behavioural activation - activity scheduling &amp; relaxation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AU" sz="1600" b="0" i="0" u="none" strike="noStrike" cap="none" normalizeH="0" baseline="0" dirty="0">
                        <a:ln>
                          <a:noFill/>
                        </a:ln>
                        <a:solidFill>
                          <a:srgbClr val="000000"/>
                        </a:solidFill>
                        <a:effectLst/>
                        <a:latin typeface="+mn-lt"/>
                        <a:ea typeface="ＭＳ Ｐゴシック" charset="0"/>
                        <a:cs typeface="ＭＳ Ｐゴシック" charset="0"/>
                      </a:endParaRPr>
                    </a:p>
                  </a:txBody>
                  <a:tcPr marL="53592" marR="53592"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extLst>
                  <a:ext uri="{0D108BD9-81ED-4DB2-BD59-A6C34878D82A}">
                    <a16:rowId xmlns:a16="http://schemas.microsoft.com/office/drawing/2014/main" val="10005"/>
                  </a:ext>
                </a:extLst>
              </a:tr>
              <a:tr h="42004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600" b="0" i="0" u="none" strike="noStrike" cap="none" normalizeH="0" baseline="0">
                          <a:ln>
                            <a:noFill/>
                          </a:ln>
                          <a:solidFill>
                            <a:srgbClr val="000000"/>
                          </a:solidFill>
                          <a:effectLst/>
                          <a:latin typeface="+mn-lt"/>
                          <a:ea typeface="ＭＳ Ｐゴシック" charset="0"/>
                          <a:cs typeface="ＭＳ Ｐゴシック" charset="0"/>
                        </a:rPr>
                        <a:t>Week  6</a:t>
                      </a:r>
                    </a:p>
                  </a:txBody>
                  <a:tcPr marL="53592" marR="53592"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600" b="0" i="0" u="none" strike="noStrike" cap="none" normalizeH="0" baseline="0" dirty="0">
                          <a:ln>
                            <a:noFill/>
                          </a:ln>
                          <a:solidFill>
                            <a:srgbClr val="000000"/>
                          </a:solidFill>
                          <a:effectLst/>
                          <a:latin typeface="+mn-lt"/>
                          <a:ea typeface="ＭＳ Ｐゴシック" charset="0"/>
                          <a:cs typeface="ＭＳ Ｐゴシック" charset="0"/>
                        </a:rPr>
                        <a:t>Problem solving</a:t>
                      </a:r>
                    </a:p>
                  </a:txBody>
                  <a:tcPr marL="53592" marR="53592"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extLst>
                  <a:ext uri="{0D108BD9-81ED-4DB2-BD59-A6C34878D82A}">
                    <a16:rowId xmlns:a16="http://schemas.microsoft.com/office/drawing/2014/main" val="10006"/>
                  </a:ext>
                </a:extLst>
              </a:tr>
              <a:tr h="40724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600" b="0" i="0" u="none" strike="noStrike" cap="none" normalizeH="0" baseline="0">
                          <a:ln>
                            <a:noFill/>
                          </a:ln>
                          <a:solidFill>
                            <a:srgbClr val="000000"/>
                          </a:solidFill>
                          <a:effectLst/>
                          <a:latin typeface="+mn-lt"/>
                          <a:ea typeface="ＭＳ Ｐゴシック" charset="0"/>
                          <a:cs typeface="ＭＳ Ｐゴシック" charset="0"/>
                        </a:rPr>
                        <a:t>Week  7</a:t>
                      </a:r>
                    </a:p>
                  </a:txBody>
                  <a:tcPr marL="53592" marR="53592"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600" b="0" i="0" u="none" strike="noStrike" cap="none" normalizeH="0" baseline="0" dirty="0">
                          <a:ln>
                            <a:noFill/>
                          </a:ln>
                          <a:solidFill>
                            <a:srgbClr val="000000"/>
                          </a:solidFill>
                          <a:effectLst/>
                          <a:latin typeface="+mn-lt"/>
                          <a:ea typeface="ＭＳ Ｐゴシック" charset="0"/>
                          <a:cs typeface="ＭＳ Ｐゴシック" charset="0"/>
                        </a:rPr>
                        <a:t>Cognitive restructuring</a:t>
                      </a:r>
                    </a:p>
                  </a:txBody>
                  <a:tcPr marL="53592" marR="53592"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extLst>
                  <a:ext uri="{0D108BD9-81ED-4DB2-BD59-A6C34878D82A}">
                    <a16:rowId xmlns:a16="http://schemas.microsoft.com/office/drawing/2014/main" val="10007"/>
                  </a:ext>
                </a:extLst>
              </a:tr>
              <a:tr h="44913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600" b="0" i="0" u="none" strike="noStrike" cap="none" normalizeH="0" baseline="0" dirty="0">
                          <a:ln>
                            <a:noFill/>
                          </a:ln>
                          <a:solidFill>
                            <a:srgbClr val="000000"/>
                          </a:solidFill>
                          <a:effectLst/>
                          <a:latin typeface="+mn-lt"/>
                          <a:ea typeface="ＭＳ Ｐゴシック" charset="0"/>
                          <a:cs typeface="ＭＳ Ｐゴシック" charset="0"/>
                        </a:rPr>
                        <a:t>Week  8</a:t>
                      </a:r>
                    </a:p>
                  </a:txBody>
                  <a:tcPr marL="53592" marR="53592"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600" b="0" i="0" u="none" strike="noStrike" cap="none" normalizeH="0" baseline="0" dirty="0">
                          <a:ln>
                            <a:noFill/>
                          </a:ln>
                          <a:solidFill>
                            <a:srgbClr val="000000"/>
                          </a:solidFill>
                          <a:effectLst/>
                          <a:latin typeface="+mn-lt"/>
                          <a:ea typeface="ＭＳ Ｐゴシック" charset="0"/>
                          <a:cs typeface="ＭＳ Ｐゴシック" charset="0"/>
                        </a:rPr>
                        <a:t>Wrap up &amp; review</a:t>
                      </a:r>
                    </a:p>
                  </a:txBody>
                  <a:tcPr marL="53592" marR="53592"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extLst>
                  <a:ext uri="{0D108BD9-81ED-4DB2-BD59-A6C34878D82A}">
                    <a16:rowId xmlns:a16="http://schemas.microsoft.com/office/drawing/2014/main" val="10008"/>
                  </a:ext>
                </a:extLst>
              </a:tr>
            </a:tbl>
          </a:graphicData>
        </a:graphic>
      </p:graphicFrame>
      <p:pic>
        <p:nvPicPr>
          <p:cNvPr id="7" name="Content Placeholder 7" descr="cid:4C9270EA-B927-47BA-8421-BEE29FDA0EDF"/>
          <p:cNvPicPr>
            <a:picLocks/>
          </p:cNvPicPr>
          <p:nvPr/>
        </p:nvPicPr>
        <p:blipFill>
          <a:blip r:embed="rId3" r:link="rId4">
            <a:extLst>
              <a:ext uri="{28A0092B-C50C-407E-A947-70E740481C1C}">
                <a14:useLocalDpi xmlns:a14="http://schemas.microsoft.com/office/drawing/2010/main" val="0"/>
              </a:ext>
            </a:extLst>
          </a:blip>
          <a:srcRect/>
          <a:stretch>
            <a:fillRect/>
          </a:stretch>
        </p:blipFill>
        <p:spPr>
          <a:xfrm>
            <a:off x="5307147" y="4072114"/>
            <a:ext cx="1972664" cy="1236923"/>
          </a:xfrm>
          <a:prstGeom prst="rect">
            <a:avLst/>
          </a:prstGeom>
        </p:spPr>
      </p:pic>
      <p:pic>
        <p:nvPicPr>
          <p:cNvPr id="9" name="Picture 8" descr="cid:45EB4F4C-745A-41AB-8C1E-323F9695C1FA"/>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6839766" y="4486187"/>
            <a:ext cx="2252155" cy="11883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93838" y="5308760"/>
            <a:ext cx="2252155" cy="12585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20750" y="5599105"/>
            <a:ext cx="2272993" cy="1203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descr="C:\Documents and Settings\jr\My Documents\On the go\reframe-IT\Intervention\Photos _ filming\P6190152.JPG">
            <a:extLst>
              <a:ext uri="{FF2B5EF4-FFF2-40B4-BE49-F238E27FC236}">
                <a16:creationId xmlns:a16="http://schemas.microsoft.com/office/drawing/2014/main" id="{08FDBC8C-025B-0F49-9C76-E0B4E0C8BD9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84577" y="42807"/>
            <a:ext cx="1552719" cy="11645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4" descr="C:\Documents and Settings\jr\My Documents\On the go\reframe-IT\Intervention\Photos _ filming\P6070084.JPG">
            <a:extLst>
              <a:ext uri="{FF2B5EF4-FFF2-40B4-BE49-F238E27FC236}">
                <a16:creationId xmlns:a16="http://schemas.microsoft.com/office/drawing/2014/main" id="{9FC6907B-3B01-4B42-A7BB-7FD2BFEC2A8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7183558" y="38177"/>
            <a:ext cx="1921253" cy="1440941"/>
          </a:xfrm>
          <a:prstGeom prst="rect">
            <a:avLst/>
          </a:prstGeom>
        </p:spPr>
      </p:pic>
      <p:pic>
        <p:nvPicPr>
          <p:cNvPr id="15" name="Picture 5" descr="C:\Documents and Settings\jr\My Documents\On the go\reframe-IT\Intervention\Photos _ filming\P6150118.JPG">
            <a:extLst>
              <a:ext uri="{FF2B5EF4-FFF2-40B4-BE49-F238E27FC236}">
                <a16:creationId xmlns:a16="http://schemas.microsoft.com/office/drawing/2014/main" id="{3C2EA929-E919-F146-B9E3-F9DE91F84AB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10391" b="19148"/>
          <a:stretch/>
        </p:blipFill>
        <p:spPr bwMode="auto">
          <a:xfrm>
            <a:off x="4790285" y="37808"/>
            <a:ext cx="2297021" cy="15544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7" descr="C:\Documents and Settings\jr\My Documents\On the go\reframe-IT\Intervention\Photos _ filming\P6200161.JPG">
            <a:extLst>
              <a:ext uri="{FF2B5EF4-FFF2-40B4-BE49-F238E27FC236}">
                <a16:creationId xmlns:a16="http://schemas.microsoft.com/office/drawing/2014/main" id="{D4FD9008-B235-6E4A-83B3-30C2A12227C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05561" y="1182386"/>
            <a:ext cx="1918843" cy="14391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8" descr="C:\Documents and Settings\jr\My Documents\On the go\reframe-IT\Intervention\Photos _ filming\P6160141.JPG">
            <a:extLst>
              <a:ext uri="{FF2B5EF4-FFF2-40B4-BE49-F238E27FC236}">
                <a16:creationId xmlns:a16="http://schemas.microsoft.com/office/drawing/2014/main" id="{DC8148AB-50A1-7249-82CE-7DB01153FA7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37237" y="1172462"/>
            <a:ext cx="1396298" cy="18625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9" descr="C:\Documents and Settings\jr\My Documents\On the go\reframe-IT\Intervention\Photos _ filming\P6190153.JPG">
            <a:extLst>
              <a:ext uri="{FF2B5EF4-FFF2-40B4-BE49-F238E27FC236}">
                <a16:creationId xmlns:a16="http://schemas.microsoft.com/office/drawing/2014/main" id="{DC986203-B336-0441-85FB-39F943559EE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7219"/>
          <a:stretch/>
        </p:blipFill>
        <p:spPr bwMode="auto">
          <a:xfrm>
            <a:off x="7343625" y="2417256"/>
            <a:ext cx="1518111" cy="1375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72590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31178</TotalTime>
  <Words>1397</Words>
  <Application>Microsoft Office PowerPoint</Application>
  <PresentationFormat>On-screen Show (4:3)</PresentationFormat>
  <Paragraphs>196</Paragraphs>
  <Slides>23</Slides>
  <Notes>20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Microsoft YaHei UI Light</vt:lpstr>
      <vt:lpstr>Arial</vt:lpstr>
      <vt:lpstr>Calibri</vt:lpstr>
      <vt:lpstr>Century Gothic</vt:lpstr>
      <vt:lpstr>Helvetica</vt:lpstr>
      <vt:lpstr>Roboto</vt:lpstr>
      <vt:lpstr>Roboto Medium</vt:lpstr>
      <vt:lpstr>Rubik Light</vt:lpstr>
      <vt:lpstr>Rubik Medium</vt:lpstr>
      <vt:lpstr>STLiti</vt:lpstr>
      <vt:lpstr>Verdana</vt:lpstr>
      <vt:lpstr>Office Theme</vt:lpstr>
      <vt:lpstr>Digital interventions for youth with suicidal ideation or self-harm </vt:lpstr>
      <vt:lpstr>Objectives</vt:lpstr>
      <vt:lpstr>PowerPoint Presentation</vt:lpstr>
      <vt:lpstr>Multilevel Intervention</vt:lpstr>
      <vt:lpstr>Risk factors: PARS</vt:lpstr>
      <vt:lpstr>PowerPoint Presentation</vt:lpstr>
      <vt:lpstr>PowerPoint Presentation</vt:lpstr>
      <vt:lpstr>PowerPoint Presentation</vt:lpstr>
      <vt:lpstr>PowerPoint Presentation</vt:lpstr>
      <vt:lpstr>PowerPoint Presentation</vt:lpstr>
      <vt:lpstr>What are young people saying?</vt:lpstr>
      <vt:lpstr>Tune In App Development</vt:lpstr>
      <vt:lpstr>PowerPoint Presentation</vt:lpstr>
      <vt:lpstr>Vision</vt:lpstr>
      <vt:lpstr> A focus on engagement</vt:lpstr>
      <vt:lpstr>PowerPoint Presentation</vt:lpstr>
      <vt:lpstr>Crazy 8’s (more ideation)</vt:lpstr>
      <vt:lpstr>Co-design: road testing concepts</vt:lpstr>
      <vt:lpstr>Co-designing content</vt:lpstr>
      <vt:lpstr>PowerPoint Presentation</vt:lpstr>
      <vt:lpstr>Empowering YP to achieve positive change</vt:lpstr>
      <vt:lpstr>PowerPoint Presentation</vt:lpstr>
      <vt:lpstr>Acknowledgements</vt:lpstr>
    </vt:vector>
  </TitlesOfParts>
  <Company>The University of Auckland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Sally Merry</dc:creator>
  <cp:lastModifiedBy>Hiran Thabrew</cp:lastModifiedBy>
  <cp:revision>1197</cp:revision>
  <cp:lastPrinted>2020-02-13T09:56:19Z</cp:lastPrinted>
  <dcterms:created xsi:type="dcterms:W3CDTF">2016-02-02T20:49:58Z</dcterms:created>
  <dcterms:modified xsi:type="dcterms:W3CDTF">2020-03-06T01:43:15Z</dcterms:modified>
</cp:coreProperties>
</file>