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3" r:id="rId3"/>
    <p:sldId id="334" r:id="rId4"/>
    <p:sldId id="337" r:id="rId5"/>
    <p:sldId id="338" r:id="rId6"/>
    <p:sldId id="335" r:id="rId7"/>
    <p:sldId id="339" r:id="rId8"/>
    <p:sldId id="34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">
          <p15:clr>
            <a:srgbClr val="A4A3A4"/>
          </p15:clr>
        </p15:guide>
        <p15:guide id="2" pos="55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674"/>
    <a:srgbClr val="094F7C"/>
    <a:srgbClr val="351263"/>
    <a:srgbClr val="469816"/>
    <a:srgbClr val="DBA51C"/>
    <a:srgbClr val="DB520D"/>
    <a:srgbClr val="760053"/>
    <a:srgbClr val="B10020"/>
    <a:srgbClr val="C1002B"/>
    <a:srgbClr val="C1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6" autoAdjust="0"/>
    <p:restoredTop sz="94580"/>
  </p:normalViewPr>
  <p:slideViewPr>
    <p:cSldViewPr snapToGrid="0" snapToObjects="1">
      <p:cViewPr varScale="1">
        <p:scale>
          <a:sx n="105" d="100"/>
          <a:sy n="105" d="100"/>
        </p:scale>
        <p:origin x="330" y="114"/>
      </p:cViewPr>
      <p:guideLst>
        <p:guide orient="horz" pos="225"/>
        <p:guide pos="5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2174E-94A8-894B-B55B-E3D1B123F7B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EBF85-1479-E349-9262-1B6F0600C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2B82-52D7-564A-9414-F61912D3DAD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170D6-42E6-3B4C-BC2C-154007EEC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4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bg>
      <p:bgPr>
        <a:solidFill>
          <a:srgbClr val="0F7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82629" y="1441450"/>
            <a:ext cx="8027984" cy="83656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/>
              <a:t>Headline (Verdana Bold)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82629" y="2296643"/>
            <a:ext cx="8027987" cy="10566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Subheading (Verdana Regular)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5670067"/>
            <a:ext cx="4872532" cy="71327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5287551" y="360497"/>
            <a:ext cx="3423062" cy="441802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43DC56B5-A700-544C-8720-C289028A981D}" type="datetime2">
              <a:rPr lang="en-NZ" smtClean="0"/>
              <a:pPr/>
              <a:t>Friday, 14 February 2020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58361" y="173194"/>
            <a:ext cx="184666" cy="646331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977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End Slide">
    <p:bg>
      <p:bgPr>
        <a:solidFill>
          <a:srgbClr val="0F7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2281237"/>
            <a:ext cx="8027987" cy="3179763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31" y="371543"/>
            <a:ext cx="4872532" cy="7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77865" y="1777050"/>
            <a:ext cx="8027985" cy="717593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>
                <a:solidFill>
                  <a:srgbClr val="009AC7"/>
                </a:solidFill>
              </a:rPr>
              <a:t>Headline (Verdana Bold)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7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4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2958265"/>
            <a:ext cx="3096000" cy="3899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84463" y="1245261"/>
            <a:ext cx="1439998" cy="11777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40465" y="1245261"/>
            <a:ext cx="1439998" cy="11777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8446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4046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0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8446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4046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120063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5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120063" cy="4215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63" y="357188"/>
            <a:ext cx="4176900" cy="612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919969" y="1758348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en-US" dirty="0" err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400" y="6383338"/>
            <a:ext cx="642730" cy="47466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38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56B5-A700-544C-8720-C289028A981D}" type="datetime2">
              <a:rPr lang="en-NZ" smtClean="0"/>
              <a:pPr/>
              <a:t>Friday, 14 February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5" r:id="rId7"/>
    <p:sldLayoutId id="2147483658" r:id="rId8"/>
    <p:sldLayoutId id="2147483659" r:id="rId9"/>
    <p:sldLayoutId id="2147483660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212417" y="4231739"/>
            <a:ext cx="10047888" cy="836561"/>
          </a:xfrm>
        </p:spPr>
        <p:txBody>
          <a:bodyPr/>
          <a:lstStyle/>
          <a:p>
            <a:pPr algn="ctr"/>
            <a:r>
              <a:rPr lang="en-US" sz="2400" dirty="0"/>
              <a:t>Psychological interventions for treating </a:t>
            </a:r>
            <a:br>
              <a:rPr lang="en-US" sz="2400" dirty="0"/>
            </a:br>
            <a:r>
              <a:rPr lang="en-US" sz="2400" dirty="0"/>
              <a:t>anxiety and depression in children with </a:t>
            </a:r>
            <a:br>
              <a:rPr lang="en-US" sz="2400" dirty="0"/>
            </a:br>
            <a:r>
              <a:rPr lang="en-US" sz="2400" dirty="0"/>
              <a:t>long-term physical conditions</a:t>
            </a:r>
            <a:br>
              <a:rPr lang="en-US" dirty="0"/>
            </a:b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88241" y="5801397"/>
            <a:ext cx="8027987" cy="1056603"/>
          </a:xfrm>
        </p:spPr>
        <p:txBody>
          <a:bodyPr/>
          <a:lstStyle/>
          <a:p>
            <a:r>
              <a:rPr lang="en-US" sz="1800"/>
              <a:t>Hiran Thabrew</a:t>
            </a:r>
            <a:endParaRPr lang="en-US" sz="1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4920343" y="360497"/>
            <a:ext cx="3790270" cy="441802"/>
          </a:xfrm>
        </p:spPr>
        <p:txBody>
          <a:bodyPr/>
          <a:lstStyle/>
          <a:p>
            <a:r>
              <a:rPr lang="en-US" dirty="0"/>
              <a:t>CARN conference</a:t>
            </a:r>
          </a:p>
          <a:p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February,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37" y="929185"/>
            <a:ext cx="3923186" cy="31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3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8631" y="2581027"/>
            <a:ext cx="5049334" cy="3943279"/>
          </a:xfrm>
        </p:spPr>
        <p:txBody>
          <a:bodyPr>
            <a:noAutofit/>
          </a:bodyPr>
          <a:lstStyle/>
          <a:p>
            <a:r>
              <a:rPr lang="en-NZ" sz="1600" dirty="0"/>
              <a:t>LTPC = physical, psychological or cognitive problems lasting more than three months, which impair functioning (Van der Lee 2007)</a:t>
            </a:r>
          </a:p>
          <a:p>
            <a:endParaRPr lang="en-US" sz="1600" dirty="0"/>
          </a:p>
          <a:p>
            <a:r>
              <a:rPr lang="en-US" sz="1600" dirty="0"/>
              <a:t>10-12% children worldwide</a:t>
            </a:r>
          </a:p>
          <a:p>
            <a:endParaRPr lang="en-US" sz="1600" dirty="0"/>
          </a:p>
          <a:p>
            <a:r>
              <a:rPr lang="en-US" sz="1600" dirty="0"/>
              <a:t>Most common = asthma, diabetes,</a:t>
            </a:r>
            <a:r>
              <a:rPr lang="en-NZ" sz="1600" dirty="0"/>
              <a:t> CF, and epilepsy (</a:t>
            </a:r>
            <a:r>
              <a:rPr lang="en-NZ" sz="1600" dirty="0" err="1"/>
              <a:t>Eiser</a:t>
            </a:r>
            <a:r>
              <a:rPr lang="en-NZ" sz="1600" dirty="0"/>
              <a:t> 1997, </a:t>
            </a:r>
            <a:r>
              <a:rPr lang="en-NZ" sz="1600" dirty="0" err="1"/>
              <a:t>Burkart</a:t>
            </a:r>
            <a:r>
              <a:rPr lang="en-NZ" sz="1600" dirty="0"/>
              <a:t> 2000) – unless you count obesity!</a:t>
            </a:r>
          </a:p>
          <a:p>
            <a:endParaRPr lang="en-NZ" sz="1600" dirty="0"/>
          </a:p>
          <a:p>
            <a:endParaRPr lang="en-NZ" sz="1600" dirty="0"/>
          </a:p>
          <a:p>
            <a:endParaRPr lang="en-NZ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22118" y="1605466"/>
            <a:ext cx="10162309" cy="717593"/>
          </a:xfrm>
        </p:spPr>
        <p:txBody>
          <a:bodyPr>
            <a:noAutofit/>
          </a:bodyPr>
          <a:lstStyle/>
          <a:p>
            <a:pPr algn="ctr"/>
            <a:r>
              <a:rPr lang="en-NZ" sz="2600" dirty="0"/>
              <a:t>Long-term physical conditions/chronic illness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2" y="2893872"/>
            <a:ext cx="3458411" cy="21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0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7424" y="1948471"/>
            <a:ext cx="5750791" cy="3542839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NZ" sz="1600" dirty="0"/>
              <a:t>Risk of psychological difficulties substantially increased in children and adolescents with LTPC </a:t>
            </a:r>
            <a:r>
              <a:rPr lang="en-NZ" sz="1400" dirty="0"/>
              <a:t>(Weiland 1992, </a:t>
            </a:r>
            <a:r>
              <a:rPr lang="en-NZ" sz="1400" dirty="0" err="1"/>
              <a:t>Newacheck</a:t>
            </a:r>
            <a:r>
              <a:rPr lang="en-NZ" sz="1400" dirty="0"/>
              <a:t> 1991, </a:t>
            </a:r>
            <a:r>
              <a:rPr lang="en-NZ" sz="1400" dirty="0" err="1"/>
              <a:t>Gortmaker</a:t>
            </a:r>
            <a:r>
              <a:rPr lang="en-NZ" sz="1400" dirty="0"/>
              <a:t> 1990, Cadman 1987, </a:t>
            </a:r>
            <a:r>
              <a:rPr lang="en-NZ" sz="1400" dirty="0" err="1"/>
              <a:t>Pless</a:t>
            </a:r>
            <a:r>
              <a:rPr lang="en-NZ" sz="1400" dirty="0"/>
              <a:t> 1971)</a:t>
            </a:r>
          </a:p>
          <a:p>
            <a:endParaRPr lang="en-NZ" sz="1600" dirty="0"/>
          </a:p>
          <a:p>
            <a:pPr marL="285750" indent="-285750">
              <a:buFont typeface="Arial" charset="0"/>
              <a:buChar char="•"/>
            </a:pPr>
            <a:r>
              <a:rPr lang="en-NZ" sz="1600" dirty="0"/>
              <a:t>Anxiety and depression most common </a:t>
            </a:r>
          </a:p>
          <a:p>
            <a:pPr marL="1028700" lvl="1">
              <a:buFont typeface="Arial" charset="0"/>
              <a:buChar char="•"/>
            </a:pPr>
            <a:r>
              <a:rPr lang="en-NZ" sz="1400" dirty="0">
                <a:latin typeface="Verdana" charset="0"/>
                <a:ea typeface="Verdana" charset="0"/>
                <a:cs typeface="Verdana" charset="0"/>
              </a:rPr>
              <a:t>Up to 40% develop depression</a:t>
            </a:r>
          </a:p>
          <a:p>
            <a:pPr marL="1028700" lvl="1">
              <a:buFont typeface="Arial" charset="0"/>
              <a:buChar char="•"/>
            </a:pPr>
            <a:r>
              <a:rPr lang="en-NZ" sz="1400" dirty="0">
                <a:latin typeface="Verdana" charset="0"/>
                <a:ea typeface="Verdana" charset="0"/>
                <a:cs typeface="Verdana" charset="0"/>
              </a:rPr>
              <a:t>Younger children, girls and those with some types of LTPC appear at greater risk of developing anxiety</a:t>
            </a:r>
          </a:p>
          <a:p>
            <a:pPr marL="1028700" lvl="1">
              <a:buFont typeface="Arial" charset="0"/>
              <a:buChar char="•"/>
            </a:pPr>
            <a:r>
              <a:rPr lang="en-NZ" sz="1400" dirty="0">
                <a:latin typeface="Verdana" charset="0"/>
                <a:ea typeface="Verdana" charset="0"/>
                <a:cs typeface="Verdana" charset="0"/>
              </a:rPr>
              <a:t>Some types directly related to medical issues (e.g. health anxiety/procedural anxiety)</a:t>
            </a:r>
          </a:p>
          <a:p>
            <a:pPr marL="1028700" lvl="1">
              <a:buFont typeface="Arial" charset="0"/>
              <a:buChar char="•"/>
            </a:pPr>
            <a:endParaRPr lang="en-NZ" sz="1400" dirty="0"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NZ" sz="1600" dirty="0"/>
              <a:t>Risk related to:</a:t>
            </a:r>
          </a:p>
          <a:p>
            <a:pPr marL="1028700" lvl="1">
              <a:buFont typeface="Arial" charset="0"/>
              <a:buChar char="•"/>
            </a:pPr>
            <a:r>
              <a:rPr lang="en-NZ" sz="1400" dirty="0">
                <a:latin typeface="Verdana" charset="0"/>
                <a:ea typeface="Verdana" charset="0"/>
                <a:cs typeface="Verdana" charset="0"/>
              </a:rPr>
              <a:t>Development and temperament</a:t>
            </a:r>
          </a:p>
          <a:p>
            <a:pPr marL="1028700" lvl="1">
              <a:buFont typeface="Arial" charset="0"/>
              <a:buChar char="•"/>
            </a:pPr>
            <a:r>
              <a:rPr lang="en-NZ" sz="1400" dirty="0">
                <a:latin typeface="Verdana" charset="0"/>
                <a:ea typeface="Verdana" charset="0"/>
                <a:cs typeface="Verdana" charset="0"/>
              </a:rPr>
              <a:t>Environment (parenting/abuse/divorce/ poverty) </a:t>
            </a:r>
          </a:p>
          <a:p>
            <a:pPr marL="1028700" lvl="1">
              <a:buFont typeface="Arial" charset="0"/>
              <a:buChar char="•"/>
            </a:pPr>
            <a:r>
              <a:rPr lang="en-NZ" sz="1400" dirty="0">
                <a:latin typeface="Verdana" charset="0"/>
                <a:ea typeface="Verdana" charset="0"/>
                <a:cs typeface="Verdana" charset="0"/>
              </a:rPr>
              <a:t>Illness &amp; treatment (and readjustment to normal life)</a:t>
            </a:r>
          </a:p>
          <a:p>
            <a:endParaRPr lang="en-NZ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439" y="1230878"/>
            <a:ext cx="8027985" cy="717593"/>
          </a:xfrm>
        </p:spPr>
        <p:txBody>
          <a:bodyPr/>
          <a:lstStyle/>
          <a:p>
            <a:pPr algn="ctr"/>
            <a:r>
              <a:rPr lang="en-US" sz="2800" dirty="0"/>
              <a:t>Psychological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5" y="2477216"/>
            <a:ext cx="2613134" cy="34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3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2784" y="2282856"/>
            <a:ext cx="5359252" cy="250114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Early treatment can prevent difficulties with social and academic functioning, family issues, future mental health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Treatments offered:</a:t>
            </a:r>
          </a:p>
          <a:p>
            <a:pPr marL="1028700" lvl="1">
              <a:buFont typeface="Arial" charset="0"/>
              <a:buChar char="•"/>
            </a:pPr>
            <a:r>
              <a:rPr lang="en-US" sz="1400" dirty="0">
                <a:latin typeface="Verdana" charset="0"/>
                <a:ea typeface="Verdana" charset="0"/>
                <a:cs typeface="Verdana" charset="0"/>
              </a:rPr>
              <a:t>Psychotherapies (talking therapies)</a:t>
            </a:r>
          </a:p>
          <a:p>
            <a:pPr marL="1028700" lvl="1">
              <a:buFont typeface="Arial" charset="0"/>
              <a:buChar char="•"/>
            </a:pPr>
            <a:r>
              <a:rPr lang="en-US" sz="1400" dirty="0">
                <a:latin typeface="Verdana" charset="0"/>
                <a:ea typeface="Verdana" charset="0"/>
                <a:cs typeface="Verdana" charset="0"/>
              </a:rPr>
              <a:t>Medication</a:t>
            </a:r>
          </a:p>
          <a:p>
            <a:pPr marL="1028700" lvl="1">
              <a:buFont typeface="Arial" charset="0"/>
              <a:buChar char="•"/>
            </a:pPr>
            <a:r>
              <a:rPr lang="en-US" sz="1400" dirty="0">
                <a:latin typeface="Verdana" charset="0"/>
                <a:ea typeface="Verdana" charset="0"/>
                <a:cs typeface="Verdana" charset="0"/>
              </a:rPr>
              <a:t>More recently e-health therapies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Services available:</a:t>
            </a:r>
          </a:p>
          <a:p>
            <a:pPr marL="1028700" lvl="1">
              <a:buFont typeface="Arial" charset="0"/>
              <a:buChar char="•"/>
            </a:pPr>
            <a:r>
              <a:rPr lang="en-US" sz="1400" dirty="0">
                <a:latin typeface="Verdana" charset="0"/>
                <a:ea typeface="Verdana" charset="0"/>
                <a:cs typeface="Verdana" charset="0"/>
              </a:rPr>
              <a:t>CAMHS</a:t>
            </a:r>
          </a:p>
          <a:p>
            <a:pPr marL="1028700" lvl="1">
              <a:buFont typeface="Arial" charset="0"/>
              <a:buChar char="•"/>
            </a:pPr>
            <a:r>
              <a:rPr lang="en-US" sz="1400" dirty="0">
                <a:latin typeface="Verdana" charset="0"/>
                <a:ea typeface="Verdana" charset="0"/>
                <a:cs typeface="Verdana" charset="0"/>
              </a:rPr>
              <a:t>NGO/PHO-based services</a:t>
            </a:r>
          </a:p>
          <a:p>
            <a:pPr marL="1028700" lvl="1">
              <a:buFont typeface="Arial" charset="0"/>
              <a:buChar char="•"/>
            </a:pPr>
            <a:r>
              <a:rPr lang="en-US" sz="1400" dirty="0">
                <a:latin typeface="Verdana" charset="0"/>
                <a:ea typeface="Verdana" charset="0"/>
                <a:cs typeface="Verdana" charset="0"/>
              </a:rPr>
              <a:t>Consult-Liaison teams (v few!)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866" y="1316747"/>
            <a:ext cx="8027985" cy="717593"/>
          </a:xfrm>
        </p:spPr>
        <p:txBody>
          <a:bodyPr/>
          <a:lstStyle/>
          <a:p>
            <a:pPr algn="ctr"/>
            <a:r>
              <a:rPr lang="en-US" sz="2800" dirty="0"/>
              <a:t>Current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mage result for therapy cartoon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74" y="2408413"/>
            <a:ext cx="2985683" cy="36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7865" y="2241292"/>
            <a:ext cx="6585379" cy="250114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Until recently, unclear if these therapies designed for children/adolescents without medical issues are also appropriate for those with LTPC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Systematic reviews carried out to find out</a:t>
            </a:r>
          </a:p>
          <a:p>
            <a:pPr marL="1028700" lvl="1">
              <a:buFont typeface="Arial" charset="0"/>
              <a:buChar char="•"/>
            </a:pPr>
            <a:r>
              <a:rPr lang="en-US" sz="1400" dirty="0">
                <a:latin typeface="Verdana" charset="0"/>
                <a:ea typeface="Verdana" charset="0"/>
                <a:cs typeface="Verdana" charset="0"/>
              </a:rPr>
              <a:t>If psychological and e-health therapies are better than other therapies at reducing symptoms of anxiety and depression in this group</a:t>
            </a:r>
          </a:p>
          <a:p>
            <a:pPr marL="1028700" lvl="1">
              <a:buFont typeface="Arial" charset="0"/>
              <a:buChar char="•"/>
            </a:pPr>
            <a:r>
              <a:rPr lang="en-US" sz="1400" dirty="0">
                <a:latin typeface="Verdana" charset="0"/>
                <a:ea typeface="Verdana" charset="0"/>
                <a:cs typeface="Verdana" charset="0"/>
              </a:rPr>
              <a:t>If they are acceptable to them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865" y="1419913"/>
            <a:ext cx="8027985" cy="717593"/>
          </a:xfrm>
        </p:spPr>
        <p:txBody>
          <a:bodyPr/>
          <a:lstStyle/>
          <a:p>
            <a:pPr algn="ctr"/>
            <a:r>
              <a:rPr lang="en-US" sz="2800" dirty="0"/>
              <a:t>What works best?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7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2392" y="2189338"/>
            <a:ext cx="7281571" cy="250114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NZ" sz="1600" dirty="0"/>
              <a:t>Systematic review of 29 trials including 1349 children and adolescents</a:t>
            </a:r>
          </a:p>
          <a:p>
            <a:pPr marL="285750" indent="-285750">
              <a:buFont typeface="Arial" charset="0"/>
              <a:buChar char="•"/>
            </a:pPr>
            <a:r>
              <a:rPr lang="en-NZ" sz="1600" dirty="0"/>
              <a:t>Multiple databases including Medline/OVID/</a:t>
            </a:r>
            <a:r>
              <a:rPr lang="en-NZ" sz="1600" dirty="0" err="1"/>
              <a:t>Psycinfo</a:t>
            </a:r>
            <a:r>
              <a:rPr lang="en-NZ" sz="1600" dirty="0"/>
              <a:t>/ CINAHL/</a:t>
            </a:r>
            <a:r>
              <a:rPr lang="en-NZ" sz="1600" dirty="0" err="1"/>
              <a:t>Embase</a:t>
            </a:r>
            <a:endParaRPr lang="en-NZ" sz="1600" dirty="0"/>
          </a:p>
          <a:p>
            <a:pPr marL="285750" indent="-285750">
              <a:buFont typeface="Arial" charset="0"/>
              <a:buChar char="•"/>
            </a:pPr>
            <a:endParaRPr lang="en-NZ" sz="1600" dirty="0"/>
          </a:p>
          <a:p>
            <a:pPr marL="285750" indent="-285750">
              <a:buFont typeface="Arial" charset="0"/>
              <a:buChar char="•"/>
            </a:pPr>
            <a:r>
              <a:rPr lang="en-NZ" sz="1600" dirty="0"/>
              <a:t>Overall ‘low to moderate’ quality of available evidence</a:t>
            </a:r>
          </a:p>
          <a:p>
            <a:pPr marL="285750" indent="-285750">
              <a:buFont typeface="Arial" charset="0"/>
              <a:buChar char="•"/>
            </a:pPr>
            <a:r>
              <a:rPr lang="en-NZ" sz="1600" dirty="0"/>
              <a:t>Some short-term effect of interventions on mild symptoms of anxiety and depression if specifically designed to treat anxiety or depression (vs. other issues) and based on </a:t>
            </a:r>
            <a:r>
              <a:rPr lang="en-NZ" sz="1600" b="1" dirty="0"/>
              <a:t>CBT</a:t>
            </a:r>
          </a:p>
          <a:p>
            <a:pPr marL="285750" indent="-285750">
              <a:buFont typeface="Arial" charset="0"/>
              <a:buChar char="•"/>
            </a:pPr>
            <a:r>
              <a:rPr lang="en-NZ" sz="1600" dirty="0"/>
              <a:t>Limited evidence of acceptability and impact on quality of life or symptoms of LTPC</a:t>
            </a:r>
          </a:p>
          <a:p>
            <a:pPr marL="285750" indent="-285750">
              <a:buFont typeface="Arial" charset="0"/>
              <a:buChar char="•"/>
            </a:pPr>
            <a:r>
              <a:rPr lang="en-NZ" sz="1600" dirty="0"/>
              <a:t>Lack of therapies for addressing health-related anxiety</a:t>
            </a:r>
          </a:p>
          <a:p>
            <a:pPr marL="285750" indent="-285750">
              <a:buFont typeface="Arial" charset="0"/>
              <a:buChar char="•"/>
            </a:pPr>
            <a:endParaRPr lang="en-NZ" dirty="0"/>
          </a:p>
          <a:p>
            <a:pPr>
              <a:lnSpc>
                <a:spcPct val="100000"/>
              </a:lnSpc>
            </a:pPr>
            <a:r>
              <a:rPr lang="en-NZ" sz="1100" i="1" dirty="0"/>
              <a:t>Thabrew H, </a:t>
            </a:r>
            <a:r>
              <a:rPr lang="en-NZ" sz="1100" i="1" dirty="0" err="1"/>
              <a:t>Stasiak</a:t>
            </a:r>
            <a:r>
              <a:rPr lang="en-NZ" sz="1100" i="1" dirty="0"/>
              <a:t> K, </a:t>
            </a:r>
            <a:r>
              <a:rPr lang="en-NZ" sz="1100" i="1" dirty="0" err="1"/>
              <a:t>Hetrick</a:t>
            </a:r>
            <a:r>
              <a:rPr lang="en-NZ" sz="1100" i="1" dirty="0"/>
              <a:t> SE, Donkin L, Huss JH, Highlander A, Wong S, Merry SN. Psychological therapies for anxiety and depression in children and adolescents with long‐term physical conditions. Cochrane Database of Systematic Reviews. 2018(12)</a:t>
            </a:r>
          </a:p>
          <a:p>
            <a:pPr marL="285750" indent="-285750">
              <a:buFont typeface="Arial" charset="0"/>
              <a:buChar char="•"/>
            </a:pPr>
            <a:endParaRPr lang="en-NZ" dirty="0"/>
          </a:p>
          <a:p>
            <a:pPr marL="285750" indent="-285750">
              <a:buFont typeface="Arial" charset="0"/>
              <a:buChar char="•"/>
            </a:pPr>
            <a:endParaRPr lang="en-NZ" dirty="0"/>
          </a:p>
          <a:p>
            <a:pPr marL="285750" indent="-285750">
              <a:buFont typeface="Arial" charset="0"/>
              <a:buChar char="•"/>
            </a:pPr>
            <a:endParaRPr lang="en-NZ" dirty="0"/>
          </a:p>
          <a:p>
            <a:pPr marL="285750" indent="-285750">
              <a:buFont typeface="Arial" charset="0"/>
              <a:buChar char="•"/>
            </a:pPr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400" y="1178441"/>
            <a:ext cx="8027985" cy="717593"/>
          </a:xfrm>
        </p:spPr>
        <p:txBody>
          <a:bodyPr/>
          <a:lstStyle/>
          <a:p>
            <a:r>
              <a:rPr lang="en-NZ" sz="2800" dirty="0"/>
              <a:t>Review of psychological </a:t>
            </a:r>
            <a:br>
              <a:rPr lang="en-NZ" sz="2800" dirty="0"/>
            </a:br>
            <a:r>
              <a:rPr lang="en-NZ" sz="2800" dirty="0"/>
              <a:t>interventions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11" y="885137"/>
            <a:ext cx="2437089" cy="24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4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2392" y="2189338"/>
            <a:ext cx="7281571" cy="250114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NZ" sz="1600" dirty="0"/>
              <a:t>Systematic review of 5 trials including 463 children and adolescents</a:t>
            </a:r>
          </a:p>
          <a:p>
            <a:pPr marL="285750" indent="-285750">
              <a:buFont typeface="Arial" charset="0"/>
              <a:buChar char="•"/>
            </a:pPr>
            <a:r>
              <a:rPr lang="en-NZ" sz="1600" dirty="0"/>
              <a:t>Multiple databases including Medline/OVID/</a:t>
            </a:r>
            <a:r>
              <a:rPr lang="en-NZ" sz="1600" dirty="0" err="1"/>
              <a:t>Psycinfo</a:t>
            </a:r>
            <a:r>
              <a:rPr lang="en-NZ" sz="1600" dirty="0"/>
              <a:t>/ CINAHL/</a:t>
            </a:r>
            <a:r>
              <a:rPr lang="en-NZ" sz="1600" dirty="0" err="1"/>
              <a:t>Embase</a:t>
            </a:r>
            <a:endParaRPr lang="en-NZ" sz="1600" dirty="0"/>
          </a:p>
          <a:p>
            <a:pPr marL="285750" indent="-285750">
              <a:buFont typeface="Arial" charset="0"/>
              <a:buChar char="•"/>
            </a:pPr>
            <a:endParaRPr lang="en-NZ" sz="1600" dirty="0"/>
          </a:p>
          <a:p>
            <a:pPr marL="285750" indent="-285750">
              <a:buFont typeface="Arial" charset="0"/>
              <a:buChar char="•"/>
            </a:pPr>
            <a:r>
              <a:rPr lang="en-NZ" sz="1600" dirty="0"/>
              <a:t>Overall ‘very low’ quality of available evidence, high risk of bias</a:t>
            </a:r>
          </a:p>
          <a:p>
            <a:pPr marL="285750" indent="-285750">
              <a:buFont typeface="Arial" charset="0"/>
              <a:buChar char="•"/>
            </a:pPr>
            <a:r>
              <a:rPr lang="en-NZ" sz="1600" dirty="0"/>
              <a:t>None of the three therapies (Breathe Easier Online, Web-MAP and multi-modal CBT) were better than control therapies during 5 trials</a:t>
            </a:r>
          </a:p>
          <a:p>
            <a:pPr marL="285750" indent="-285750">
              <a:buFont typeface="Arial" charset="0"/>
              <a:buChar char="•"/>
            </a:pPr>
            <a:r>
              <a:rPr lang="en-NZ" sz="1600" dirty="0"/>
              <a:t>Some therapies were acceptable to users</a:t>
            </a:r>
          </a:p>
          <a:p>
            <a:pPr marL="285750" indent="-285750">
              <a:buFont typeface="Arial" charset="0"/>
              <a:buChar char="•"/>
            </a:pPr>
            <a:endParaRPr lang="en-NZ" dirty="0"/>
          </a:p>
          <a:p>
            <a:pPr>
              <a:lnSpc>
                <a:spcPct val="100000"/>
              </a:lnSpc>
            </a:pPr>
            <a:r>
              <a:rPr lang="en-NZ" sz="1100" i="1" dirty="0"/>
              <a:t>Thabrew H, </a:t>
            </a:r>
            <a:r>
              <a:rPr lang="en-NZ" sz="1100" i="1" dirty="0" err="1"/>
              <a:t>Stasiak</a:t>
            </a:r>
            <a:r>
              <a:rPr lang="en-NZ" sz="1100" i="1" dirty="0"/>
              <a:t> K, </a:t>
            </a:r>
            <a:r>
              <a:rPr lang="en-NZ" sz="1100" i="1" dirty="0" err="1"/>
              <a:t>Hetrick</a:t>
            </a:r>
            <a:r>
              <a:rPr lang="en-NZ" sz="1100" i="1" dirty="0"/>
              <a:t> SE, Wong S, Huss JH, Merry SN. E‐Health interventions for anxiety and depression in children and adolescents with long‐term physical conditions. Cochrane Database of Systematic Reviews. 2018(8)</a:t>
            </a:r>
          </a:p>
          <a:p>
            <a:pPr marL="285750" indent="-285750">
              <a:buFont typeface="Arial" charset="0"/>
              <a:buChar char="•"/>
            </a:pPr>
            <a:endParaRPr lang="en-NZ" dirty="0"/>
          </a:p>
          <a:p>
            <a:pPr marL="285750" indent="-285750">
              <a:buFont typeface="Arial" charset="0"/>
              <a:buChar char="•"/>
            </a:pPr>
            <a:endParaRPr lang="en-NZ" dirty="0"/>
          </a:p>
          <a:p>
            <a:pPr marL="285750" indent="-285750">
              <a:buFont typeface="Arial" charset="0"/>
              <a:buChar char="•"/>
            </a:pPr>
            <a:endParaRPr lang="en-NZ" dirty="0"/>
          </a:p>
          <a:p>
            <a:pPr marL="285750" indent="-285750">
              <a:buFont typeface="Arial" charset="0"/>
              <a:buChar char="•"/>
            </a:pPr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400" y="1178441"/>
            <a:ext cx="8027985" cy="717593"/>
          </a:xfrm>
        </p:spPr>
        <p:txBody>
          <a:bodyPr/>
          <a:lstStyle/>
          <a:p>
            <a:r>
              <a:rPr lang="en-NZ" sz="2800" dirty="0"/>
              <a:t>Review of e-health </a:t>
            </a:r>
            <a:br>
              <a:rPr lang="en-NZ" sz="2800" dirty="0"/>
            </a:br>
            <a:r>
              <a:rPr lang="en-NZ" sz="2800" dirty="0"/>
              <a:t>interventions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11" y="885137"/>
            <a:ext cx="2437089" cy="24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3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60400" y="2185945"/>
            <a:ext cx="8234218" cy="250114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NZ" sz="1600" dirty="0"/>
              <a:t>There is currently not enough reliable evidence to help people decide which type of face-to-face or e-health therapies may be most effective for treating anxiety and depression in children and adolescents with LTPC</a:t>
            </a:r>
          </a:p>
          <a:p>
            <a:pPr marL="285750" indent="-285750">
              <a:buFont typeface="Arial" charset="0"/>
              <a:buChar char="•"/>
            </a:pPr>
            <a:endParaRPr lang="en-NZ" sz="1600" dirty="0"/>
          </a:p>
          <a:p>
            <a:pPr marL="285750" indent="-285750">
              <a:buFont typeface="Arial" charset="0"/>
              <a:buChar char="•"/>
            </a:pPr>
            <a:r>
              <a:rPr lang="en-NZ" sz="1600" dirty="0"/>
              <a:t>CBT-based therapies may be the most likely face-to-face therapies to work, but for what/whom?</a:t>
            </a:r>
          </a:p>
          <a:p>
            <a:pPr marL="285750" indent="-285750">
              <a:buFont typeface="Arial" charset="0"/>
              <a:buChar char="•"/>
            </a:pPr>
            <a:endParaRPr lang="en-NZ" sz="1600" dirty="0"/>
          </a:p>
          <a:p>
            <a:pPr marL="285750" indent="-285750">
              <a:buFont typeface="Arial" charset="0"/>
              <a:buChar char="•"/>
            </a:pPr>
            <a:r>
              <a:rPr lang="en-NZ" sz="1600" dirty="0"/>
              <a:t>The lack of effectiveness of e-health therapies contrasts with evidence of their effectiveness among children and adolescents without LTPC</a:t>
            </a:r>
          </a:p>
          <a:p>
            <a:pPr marL="285750" indent="-285750">
              <a:buFont typeface="Arial" charset="0"/>
              <a:buChar char="•"/>
            </a:pPr>
            <a:endParaRPr lang="en-NZ" sz="1600" dirty="0"/>
          </a:p>
          <a:p>
            <a:pPr marL="285750" indent="-285750">
              <a:buFont typeface="Arial" charset="0"/>
              <a:buChar char="•"/>
            </a:pPr>
            <a:r>
              <a:rPr lang="en-NZ" sz="1600" dirty="0"/>
              <a:t>There is likely to be room for new face-to-face and e-therapies, especially those targeted toward health and procedure-related anxiety.  However, more rigorous testing will be required prior to widespread use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400" y="1419913"/>
            <a:ext cx="8027985" cy="717593"/>
          </a:xfrm>
        </p:spPr>
        <p:txBody>
          <a:bodyPr/>
          <a:lstStyle/>
          <a:p>
            <a:pPr algn="ctr"/>
            <a:r>
              <a:rPr lang="en-US" sz="2800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6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74215" y="1881366"/>
            <a:ext cx="8027987" cy="4696079"/>
          </a:xfrm>
        </p:spPr>
        <p:txBody>
          <a:bodyPr/>
          <a:lstStyle/>
          <a:p>
            <a:pPr algn="ctr"/>
            <a:r>
              <a:rPr lang="en-US" sz="4400" dirty="0"/>
              <a:t>Thank you</a:t>
            </a:r>
          </a:p>
          <a:p>
            <a:pPr algn="ctr"/>
            <a:endParaRPr lang="en-US" sz="4400" dirty="0"/>
          </a:p>
          <a:p>
            <a:pPr algn="ctr"/>
            <a:endParaRPr lang="en-US" dirty="0"/>
          </a:p>
          <a:p>
            <a:pPr lvl="0" algn="ctr"/>
            <a:r>
              <a:rPr lang="en-US" dirty="0"/>
              <a:t>Photo credits: </a:t>
            </a:r>
            <a:r>
              <a:rPr lang="en-US" dirty="0" err="1"/>
              <a:t>Pixabay</a:t>
            </a:r>
            <a:r>
              <a:rPr lang="en-US" dirty="0"/>
              <a:t> from </a:t>
            </a:r>
            <a:r>
              <a:rPr lang="en-US" dirty="0" err="1"/>
              <a:t>Pexels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h.thabrew@auckland.ac.nz</a:t>
            </a:r>
          </a:p>
        </p:txBody>
      </p:sp>
    </p:spTree>
    <p:extLst>
      <p:ext uri="{BB962C8B-B14F-4D97-AF65-F5344CB8AC3E}">
        <p14:creationId xmlns:p14="http://schemas.microsoft.com/office/powerpoint/2010/main" val="39290335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5265</TotalTime>
  <Words>654</Words>
  <Application>Microsoft Office PowerPoint</Application>
  <PresentationFormat>On-screen Show (4:3)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Custom Design</vt:lpstr>
      <vt:lpstr>Psychological interventions for treating  anxiety and depression in children with  long-term physical conditions </vt:lpstr>
      <vt:lpstr>Long-term physical conditions/chronic illness</vt:lpstr>
      <vt:lpstr>Psychological problems</vt:lpstr>
      <vt:lpstr>Current management</vt:lpstr>
      <vt:lpstr>What works best?</vt:lpstr>
      <vt:lpstr>Review of psychological  interventions </vt:lpstr>
      <vt:lpstr>Review of e-health  interventions 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Tenreiro</dc:creator>
  <cp:lastModifiedBy>Hiran Thabrew</cp:lastModifiedBy>
  <cp:revision>110</cp:revision>
  <dcterms:created xsi:type="dcterms:W3CDTF">2015-05-10T23:22:16Z</dcterms:created>
  <dcterms:modified xsi:type="dcterms:W3CDTF">2020-02-14T04:03:04Z</dcterms:modified>
</cp:coreProperties>
</file>