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51" r:id="rId1"/>
  </p:sldMasterIdLst>
  <p:notesMasterIdLst>
    <p:notesMasterId r:id="rId18"/>
  </p:notesMasterIdLst>
  <p:handoutMasterIdLst>
    <p:handoutMasterId r:id="rId19"/>
  </p:handoutMasterIdLst>
  <p:sldIdLst>
    <p:sldId id="256" r:id="rId2"/>
    <p:sldId id="321" r:id="rId3"/>
    <p:sldId id="319" r:id="rId4"/>
    <p:sldId id="323" r:id="rId5"/>
    <p:sldId id="311" r:id="rId6"/>
    <p:sldId id="293" r:id="rId7"/>
    <p:sldId id="326" r:id="rId8"/>
    <p:sldId id="327" r:id="rId9"/>
    <p:sldId id="306" r:id="rId10"/>
    <p:sldId id="333" r:id="rId11"/>
    <p:sldId id="329" r:id="rId12"/>
    <p:sldId id="331" r:id="rId13"/>
    <p:sldId id="328" r:id="rId14"/>
    <p:sldId id="330" r:id="rId15"/>
    <p:sldId id="332" r:id="rId16"/>
    <p:sldId id="26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
          <p15:clr>
            <a:srgbClr val="A4A3A4"/>
          </p15:clr>
        </p15:guide>
        <p15:guide id="2" pos="55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7674"/>
    <a:srgbClr val="094F7C"/>
    <a:srgbClr val="351263"/>
    <a:srgbClr val="469816"/>
    <a:srgbClr val="DBA51C"/>
    <a:srgbClr val="DB520D"/>
    <a:srgbClr val="760053"/>
    <a:srgbClr val="B10020"/>
    <a:srgbClr val="C1002B"/>
    <a:srgbClr val="C100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541"/>
  </p:normalViewPr>
  <p:slideViewPr>
    <p:cSldViewPr snapToGrid="0" snapToObjects="1">
      <p:cViewPr varScale="1">
        <p:scale>
          <a:sx n="108" d="100"/>
          <a:sy n="108" d="100"/>
        </p:scale>
        <p:origin x="684" y="96"/>
      </p:cViewPr>
      <p:guideLst>
        <p:guide orient="horz" pos="225"/>
        <p:guide pos="553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Acceptability</a:t>
            </a:r>
            <a:r>
              <a:rPr lang="en-US" baseline="0"/>
              <a:t> of YouthCHAT to young people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Number of positive responses</c:v>
                </c:pt>
              </c:strCache>
            </c:strRef>
          </c:tx>
          <c:spPr>
            <a:solidFill>
              <a:schemeClr val="accent1"/>
            </a:solidFill>
            <a:ln>
              <a:noFill/>
            </a:ln>
            <a:effectLst/>
          </c:spPr>
          <c:invertIfNegative val="0"/>
          <c:cat>
            <c:strRef>
              <c:f>Sheet1!$A$2:$A$21</c:f>
              <c:strCache>
                <c:ptCount val="20"/>
                <c:pt idx="0">
                  <c:v>It helped me think about what behaviours I can change to be healthier and happier</c:v>
                </c:pt>
                <c:pt idx="1">
                  <c:v>It helped me identify unhealthy behaviours and feelings with which I need help</c:v>
                </c:pt>
                <c:pt idx="2">
                  <c:v>It allowed my nurse or doctor to know about my unhealthy behaviours and feelings</c:v>
                </c:pt>
                <c:pt idx="3">
                  <c:v>YouthCHAT takes too long</c:v>
                </c:pt>
                <c:pt idx="4">
                  <c:v>My doctor and I made a plan together</c:v>
                </c:pt>
                <c:pt idx="5">
                  <c:v>The questions were too difficult to understand</c:v>
                </c:pt>
                <c:pt idx="6">
                  <c:v>I worried about the privacy of my information</c:v>
                </c:pt>
                <c:pt idx="7">
                  <c:v>I talked about things I wouldn't have otherwise mentioned</c:v>
                </c:pt>
                <c:pt idx="8">
                  <c:v>Its easier to open up about unhealthy behaviours and feelings on YouthCHAT</c:v>
                </c:pt>
                <c:pt idx="9">
                  <c:v>I felt safe answering questions about YouthCHAT</c:v>
                </c:pt>
                <c:pt idx="10">
                  <c:v>YouthCHAT has too many questions</c:v>
                </c:pt>
                <c:pt idx="11">
                  <c:v>I had time to think about my responses</c:v>
                </c:pt>
                <c:pt idx="12">
                  <c:v>YouthCHAT works for people of my age</c:v>
                </c:pt>
                <c:pt idx="13">
                  <c:v>YouthCHAT questions are too personal</c:v>
                </c:pt>
                <c:pt idx="14">
                  <c:v>YouthCHAT is boring</c:v>
                </c:pt>
                <c:pt idx="15">
                  <c:v>I felt embarrassed to talk about my answers</c:v>
                </c:pt>
                <c:pt idx="16">
                  <c:v>My doctor/nurse was judgmental about my issues</c:v>
                </c:pt>
                <c:pt idx="17">
                  <c:v>I would recommend YouthCHAT to others my age</c:v>
                </c:pt>
                <c:pt idx="18">
                  <c:v>YouthCHAT on the iPad is too difficult to use</c:v>
                </c:pt>
                <c:pt idx="19">
                  <c:v>YouthCHAT questions did not related to me</c:v>
                </c:pt>
              </c:strCache>
            </c:strRef>
          </c:cat>
          <c:val>
            <c:numRef>
              <c:f>Sheet1!$B$2:$B$21</c:f>
              <c:numCache>
                <c:formatCode>General</c:formatCode>
                <c:ptCount val="20"/>
                <c:pt idx="0">
                  <c:v>9</c:v>
                </c:pt>
                <c:pt idx="1">
                  <c:v>7</c:v>
                </c:pt>
                <c:pt idx="2">
                  <c:v>10</c:v>
                </c:pt>
                <c:pt idx="3">
                  <c:v>2</c:v>
                </c:pt>
                <c:pt idx="4">
                  <c:v>1</c:v>
                </c:pt>
                <c:pt idx="5">
                  <c:v>1</c:v>
                </c:pt>
                <c:pt idx="6">
                  <c:v>5</c:v>
                </c:pt>
                <c:pt idx="7">
                  <c:v>4</c:v>
                </c:pt>
                <c:pt idx="8">
                  <c:v>9</c:v>
                </c:pt>
                <c:pt idx="9">
                  <c:v>22</c:v>
                </c:pt>
                <c:pt idx="10">
                  <c:v>1</c:v>
                </c:pt>
                <c:pt idx="11">
                  <c:v>17</c:v>
                </c:pt>
                <c:pt idx="12">
                  <c:v>21</c:v>
                </c:pt>
                <c:pt idx="13">
                  <c:v>3</c:v>
                </c:pt>
                <c:pt idx="14">
                  <c:v>1</c:v>
                </c:pt>
                <c:pt idx="15">
                  <c:v>2</c:v>
                </c:pt>
                <c:pt idx="16">
                  <c:v>0</c:v>
                </c:pt>
                <c:pt idx="17">
                  <c:v>20</c:v>
                </c:pt>
                <c:pt idx="18">
                  <c:v>0</c:v>
                </c:pt>
                <c:pt idx="19">
                  <c:v>4</c:v>
                </c:pt>
              </c:numCache>
            </c:numRef>
          </c:val>
          <c:extLst>
            <c:ext xmlns:c16="http://schemas.microsoft.com/office/drawing/2014/chart" uri="{C3380CC4-5D6E-409C-BE32-E72D297353CC}">
              <c16:uniqueId val="{00000000-1C7E-4A18-81CC-44D128E70F29}"/>
            </c:ext>
          </c:extLst>
        </c:ser>
        <c:dLbls>
          <c:showLegendKey val="0"/>
          <c:showVal val="0"/>
          <c:showCatName val="0"/>
          <c:showSerName val="0"/>
          <c:showPercent val="0"/>
          <c:showBubbleSize val="0"/>
        </c:dLbls>
        <c:gapWidth val="182"/>
        <c:axId val="-2131027648"/>
        <c:axId val="-2072573920"/>
      </c:barChart>
      <c:catAx>
        <c:axId val="-2131027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2573920"/>
        <c:crosses val="autoZero"/>
        <c:auto val="1"/>
        <c:lblAlgn val="ctr"/>
        <c:lblOffset val="100"/>
        <c:noMultiLvlLbl val="0"/>
      </c:catAx>
      <c:valAx>
        <c:axId val="-20725739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1027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42174E-94A8-894B-B55B-E3D1B123F7BC}" type="datetimeFigureOut">
              <a:rPr lang="en-US" smtClean="0"/>
              <a:t>2/14/2020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4EBF85-1479-E349-9262-1B6F0600CA24}" type="slidenum">
              <a:rPr lang="en-US" smtClean="0"/>
              <a:t>‹#›</a:t>
            </a:fld>
            <a:endParaRPr lang="en-US"/>
          </a:p>
        </p:txBody>
      </p:sp>
    </p:spTree>
    <p:extLst>
      <p:ext uri="{BB962C8B-B14F-4D97-AF65-F5344CB8AC3E}">
        <p14:creationId xmlns:p14="http://schemas.microsoft.com/office/powerpoint/2010/main" val="3035455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C2B82-52D7-564A-9414-F61912D3DADE}" type="datetimeFigureOut">
              <a:rPr lang="en-US" smtClean="0"/>
              <a:t>2/14/2020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170D6-42E6-3B4C-BC2C-154007EECCF7}" type="slidenum">
              <a:rPr lang="en-US" smtClean="0"/>
              <a:t>‹#›</a:t>
            </a:fld>
            <a:endParaRPr lang="en-US"/>
          </a:p>
        </p:txBody>
      </p:sp>
    </p:spTree>
    <p:extLst>
      <p:ext uri="{BB962C8B-B14F-4D97-AF65-F5344CB8AC3E}">
        <p14:creationId xmlns:p14="http://schemas.microsoft.com/office/powerpoint/2010/main" val="39870494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Opening Slide">
    <p:bg>
      <p:bgPr>
        <a:solidFill>
          <a:srgbClr val="0F7674"/>
        </a:solidFill>
        <a:effectLst/>
      </p:bgPr>
    </p:bg>
    <p:spTree>
      <p:nvGrpSpPr>
        <p:cNvPr id="1" name=""/>
        <p:cNvGrpSpPr/>
        <p:nvPr/>
      </p:nvGrpSpPr>
      <p:grpSpPr>
        <a:xfrm>
          <a:off x="0" y="0"/>
          <a:ext cx="0" cy="0"/>
          <a:chOff x="0" y="0"/>
          <a:chExt cx="0" cy="0"/>
        </a:xfrm>
      </p:grpSpPr>
      <p:sp>
        <p:nvSpPr>
          <p:cNvPr id="22" name="Title 21"/>
          <p:cNvSpPr>
            <a:spLocks noGrp="1"/>
          </p:cNvSpPr>
          <p:nvPr>
            <p:ph type="title" hasCustomPrompt="1"/>
          </p:nvPr>
        </p:nvSpPr>
        <p:spPr>
          <a:xfrm>
            <a:off x="682629" y="1441450"/>
            <a:ext cx="8027984" cy="836561"/>
          </a:xfrm>
          <a:prstGeom prst="rect">
            <a:avLst/>
          </a:prstGeom>
        </p:spPr>
        <p:txBody>
          <a:bodyPr vert="horz"/>
          <a:lstStyle>
            <a:lvl1pPr algn="l">
              <a:defRPr sz="4000" b="1" i="0">
                <a:solidFill>
                  <a:srgbClr val="FFFFFF"/>
                </a:solidFill>
                <a:latin typeface="Verdana"/>
                <a:cs typeface="Verdana"/>
              </a:defRPr>
            </a:lvl1pPr>
          </a:lstStyle>
          <a:p>
            <a:r>
              <a:rPr lang="en-AU" dirty="0"/>
              <a:t>Headline (Verdana Bold)</a:t>
            </a:r>
            <a:endParaRPr lang="en-US" dirty="0"/>
          </a:p>
        </p:txBody>
      </p:sp>
      <p:sp>
        <p:nvSpPr>
          <p:cNvPr id="25" name="Text Placeholder 24"/>
          <p:cNvSpPr>
            <a:spLocks noGrp="1"/>
          </p:cNvSpPr>
          <p:nvPr>
            <p:ph type="body" sz="quarter" idx="10" hasCustomPrompt="1"/>
          </p:nvPr>
        </p:nvSpPr>
        <p:spPr>
          <a:xfrm>
            <a:off x="682629" y="2296643"/>
            <a:ext cx="8027987" cy="1056603"/>
          </a:xfrm>
          <a:prstGeom prst="rect">
            <a:avLst/>
          </a:prstGeom>
        </p:spPr>
        <p:txBody>
          <a:bodyPr vert="horz"/>
          <a:lstStyle>
            <a:lvl1pPr marL="0" indent="0">
              <a:buFontTx/>
              <a:buNone/>
              <a:defRPr sz="2400">
                <a:solidFill>
                  <a:schemeClr val="bg1"/>
                </a:solidFill>
                <a:latin typeface="Verdana"/>
              </a:defRPr>
            </a:lvl1pPr>
          </a:lstStyle>
          <a:p>
            <a:pPr lvl="0"/>
            <a:r>
              <a:rPr lang="en-AU" dirty="0"/>
              <a:t>Subheading (Verdana Regular)</a:t>
            </a:r>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863" y="5670067"/>
            <a:ext cx="4872532" cy="713271"/>
          </a:xfrm>
          <a:prstGeom prst="rect">
            <a:avLst/>
          </a:prstGeom>
        </p:spPr>
      </p:pic>
      <p:sp>
        <p:nvSpPr>
          <p:cNvPr id="2" name="Date Placeholder 1"/>
          <p:cNvSpPr>
            <a:spLocks noGrp="1"/>
          </p:cNvSpPr>
          <p:nvPr>
            <p:ph type="dt" sz="half" idx="11"/>
          </p:nvPr>
        </p:nvSpPr>
        <p:spPr>
          <a:xfrm>
            <a:off x="5287551" y="360497"/>
            <a:ext cx="3423062" cy="441802"/>
          </a:xfrm>
        </p:spPr>
        <p:txBody>
          <a:bodyPr/>
          <a:lstStyle>
            <a:lvl1pPr>
              <a:defRPr sz="1400" b="0" i="0">
                <a:solidFill>
                  <a:schemeClr val="bg1"/>
                </a:solidFill>
                <a:latin typeface="Verdana"/>
                <a:cs typeface="Verdana"/>
              </a:defRPr>
            </a:lvl1pPr>
          </a:lstStyle>
          <a:p>
            <a:fld id="{43DC56B5-A700-544C-8720-C289028A981D}" type="datetime2">
              <a:rPr lang="en-NZ" smtClean="0"/>
              <a:pPr/>
              <a:t>Friday, 14 February 2020</a:t>
            </a:fld>
            <a:endParaRPr lang="en-US" dirty="0"/>
          </a:p>
        </p:txBody>
      </p:sp>
      <p:sp>
        <p:nvSpPr>
          <p:cNvPr id="3" name="TextBox 2"/>
          <p:cNvSpPr txBox="1"/>
          <p:nvPr userDrawn="1"/>
        </p:nvSpPr>
        <p:spPr>
          <a:xfrm>
            <a:off x="1058361" y="173194"/>
            <a:ext cx="184666" cy="646331"/>
          </a:xfrm>
          <a:prstGeom prst="rect">
            <a:avLst/>
          </a:prstGeom>
        </p:spPr>
        <p:txBody>
          <a:bodyPr vert="horz" wrap="none" rtlCol="0">
            <a:spAutoFit/>
          </a:bodyPr>
          <a:lstStyle/>
          <a:p>
            <a:endParaRPr lang="en-US" sz="3600" dirty="0"/>
          </a:p>
        </p:txBody>
      </p:sp>
    </p:spTree>
    <p:extLst>
      <p:ext uri="{BB962C8B-B14F-4D97-AF65-F5344CB8AC3E}">
        <p14:creationId xmlns:p14="http://schemas.microsoft.com/office/powerpoint/2010/main" val="417977974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 End Slide">
    <p:bg>
      <p:bgPr>
        <a:solidFill>
          <a:srgbClr val="0F7674"/>
        </a:solidFill>
        <a:effectLst/>
      </p:bgPr>
    </p:bg>
    <p:spTree>
      <p:nvGrpSpPr>
        <p:cNvPr id="1" name=""/>
        <p:cNvGrpSpPr/>
        <p:nvPr/>
      </p:nvGrpSpPr>
      <p:grpSpPr>
        <a:xfrm>
          <a:off x="0" y="0"/>
          <a:ext cx="0" cy="0"/>
          <a:chOff x="0" y="0"/>
          <a:chExt cx="0" cy="0"/>
        </a:xfrm>
      </p:grpSpPr>
      <p:sp>
        <p:nvSpPr>
          <p:cNvPr id="25" name="Text Placeholder 24"/>
          <p:cNvSpPr>
            <a:spLocks noGrp="1"/>
          </p:cNvSpPr>
          <p:nvPr>
            <p:ph type="body" sz="quarter" idx="10" hasCustomPrompt="1"/>
          </p:nvPr>
        </p:nvSpPr>
        <p:spPr>
          <a:xfrm>
            <a:off x="677863" y="2281237"/>
            <a:ext cx="8027987" cy="3179763"/>
          </a:xfrm>
          <a:prstGeom prst="rect">
            <a:avLst/>
          </a:prstGeom>
        </p:spPr>
        <p:txBody>
          <a:bodyPr vert="horz" anchor="b"/>
          <a:lstStyle>
            <a:lvl1pPr marL="0" indent="0">
              <a:buFontTx/>
              <a:buNone/>
              <a:defRPr sz="1800">
                <a:solidFill>
                  <a:schemeClr val="bg1"/>
                </a:solidFill>
                <a:latin typeface="Verdana"/>
              </a:defRPr>
            </a:lvl1pPr>
          </a:lstStyle>
          <a:p>
            <a:pPr lvl="0"/>
            <a:r>
              <a:rPr lang="en-AU" dirty="0"/>
              <a:t>Thank you</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7931" y="371543"/>
            <a:ext cx="4872532" cy="713271"/>
          </a:xfrm>
          <a:prstGeom prst="rect">
            <a:avLst/>
          </a:prstGeom>
        </p:spPr>
      </p:pic>
    </p:spTree>
    <p:extLst>
      <p:ext uri="{BB962C8B-B14F-4D97-AF65-F5344CB8AC3E}">
        <p14:creationId xmlns:p14="http://schemas.microsoft.com/office/powerpoint/2010/main" val="11435624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a:t>Text (Verdana Regular)</a:t>
            </a:r>
          </a:p>
          <a:p>
            <a:pPr lvl="0"/>
            <a:r>
              <a:rPr lang="en-AU" dirty="0"/>
              <a:t>et </a:t>
            </a:r>
            <a:r>
              <a:rPr lang="en-AU" dirty="0" err="1"/>
              <a:t>velicibus</a:t>
            </a:r>
            <a:r>
              <a:rPr lang="en-AU" dirty="0"/>
              <a:t> el et </a:t>
            </a:r>
            <a:r>
              <a:rPr lang="en-AU" dirty="0" err="1"/>
              <a:t>magnatet</a:t>
            </a:r>
            <a:r>
              <a:rPr lang="en-AU" dirty="0"/>
              <a:t> am, </a:t>
            </a:r>
            <a:r>
              <a:rPr lang="en-AU" dirty="0" err="1"/>
              <a:t>laborru</a:t>
            </a:r>
            <a:r>
              <a:rPr lang="en-AU" dirty="0"/>
              <a:t> </a:t>
            </a:r>
            <a:r>
              <a:rPr lang="en-AU" dirty="0" err="1"/>
              <a:t>mendips</a:t>
            </a:r>
            <a:r>
              <a:rPr lang="en-AU" dirty="0"/>
              <a:t> </a:t>
            </a:r>
            <a:r>
              <a:rPr lang="en-AU" dirty="0" err="1"/>
              <a:t>apieni</a:t>
            </a:r>
            <a:r>
              <a:rPr lang="en-AU" dirty="0"/>
              <a:t> </a:t>
            </a:r>
            <a:r>
              <a:rPr lang="en-AU" dirty="0" err="1"/>
              <a:t>omnimporibus</a:t>
            </a:r>
            <a:r>
              <a:rPr lang="en-AU" dirty="0"/>
              <a:t> et </a:t>
            </a:r>
            <a:r>
              <a:rPr lang="en-AU" dirty="0" err="1"/>
              <a:t>perepellut</a:t>
            </a:r>
            <a:r>
              <a:rPr lang="en-AU" dirty="0"/>
              <a:t> </a:t>
            </a:r>
            <a:r>
              <a:rPr lang="en-AU" dirty="0" err="1"/>
              <a:t>adis</a:t>
            </a:r>
            <a:r>
              <a:rPr lang="en-AU" dirty="0"/>
              <a:t> </a:t>
            </a:r>
            <a:r>
              <a:rPr lang="en-AU" dirty="0" err="1"/>
              <a:t>sequi</a:t>
            </a:r>
            <a:r>
              <a:rPr lang="en-AU" dirty="0"/>
              <a:t> </a:t>
            </a:r>
            <a:r>
              <a:rPr lang="en-AU" dirty="0" err="1"/>
              <a:t>cus</a:t>
            </a:r>
            <a:r>
              <a:rPr lang="en-AU" dirty="0"/>
              <a:t> et </a:t>
            </a:r>
            <a:r>
              <a:rPr lang="en-AU" dirty="0" err="1"/>
              <a:t>aliquid</a:t>
            </a:r>
            <a:r>
              <a:rPr lang="en-AU" dirty="0"/>
              <a:t> </a:t>
            </a:r>
            <a:r>
              <a:rPr lang="en-AU" dirty="0" err="1"/>
              <a:t>molorere</a:t>
            </a:r>
            <a:r>
              <a:rPr lang="en-AU" dirty="0"/>
              <a:t>, </a:t>
            </a:r>
            <a:r>
              <a:rPr lang="en-AU" dirty="0" err="1"/>
              <a:t>cullaut</a:t>
            </a:r>
            <a:r>
              <a:rPr lang="en-AU" dirty="0"/>
              <a:t> </a:t>
            </a:r>
            <a:r>
              <a:rPr lang="en-AU" dirty="0" err="1"/>
              <a:t>adion</a:t>
            </a:r>
            <a:r>
              <a:rPr lang="en-AU" dirty="0"/>
              <a:t> </a:t>
            </a:r>
            <a:r>
              <a:rPr lang="en-AU" dirty="0" err="1"/>
              <a:t>est</a:t>
            </a:r>
            <a:r>
              <a:rPr lang="en-AU" dirty="0"/>
              <a:t> </a:t>
            </a:r>
            <a:r>
              <a:rPr lang="en-AU" dirty="0" err="1"/>
              <a:t>magnimp</a:t>
            </a:r>
            <a:r>
              <a:rPr lang="en-AU" dirty="0"/>
              <a:t> </a:t>
            </a:r>
            <a:r>
              <a:rPr lang="en-AU" dirty="0" err="1"/>
              <a:t>oremporibus</a:t>
            </a:r>
            <a:r>
              <a:rPr lang="en-AU" dirty="0"/>
              <a:t>, </a:t>
            </a:r>
            <a:r>
              <a:rPr lang="en-AU" dirty="0" err="1"/>
              <a:t>conem</a:t>
            </a:r>
            <a:r>
              <a:rPr lang="en-AU" dirty="0"/>
              <a:t> </a:t>
            </a:r>
            <a:r>
              <a:rPr lang="en-AU" dirty="0" err="1"/>
              <a:t>etur</a:t>
            </a:r>
            <a:r>
              <a:rPr lang="en-AU" dirty="0"/>
              <a:t> </a:t>
            </a:r>
            <a:r>
              <a:rPr lang="en-AU" dirty="0" err="1"/>
              <a:t>Adit</a:t>
            </a:r>
            <a:r>
              <a:rPr lang="en-AU" dirty="0"/>
              <a:t> </a:t>
            </a:r>
            <a:r>
              <a:rPr lang="en-AU" dirty="0" err="1"/>
              <a:t>eatas</a:t>
            </a:r>
            <a:r>
              <a:rPr lang="en-AU" dirty="0"/>
              <a:t> re </a:t>
            </a:r>
            <a:r>
              <a:rPr lang="en-AU" dirty="0" err="1"/>
              <a:t>nectoruntevelictatem</a:t>
            </a:r>
            <a:r>
              <a:rPr lang="en-AU" dirty="0"/>
              <a:t> </a:t>
            </a:r>
            <a:r>
              <a:rPr lang="en-AU" dirty="0" err="1"/>
              <a:t>quaeperum</a:t>
            </a:r>
            <a:endParaRPr lang="en-AU" dirty="0"/>
          </a:p>
        </p:txBody>
      </p:sp>
      <p:sp>
        <p:nvSpPr>
          <p:cNvPr id="9" name="Title 8"/>
          <p:cNvSpPr>
            <a:spLocks noGrp="1"/>
          </p:cNvSpPr>
          <p:nvPr>
            <p:ph type="title" hasCustomPrompt="1"/>
          </p:nvPr>
        </p:nvSpPr>
        <p:spPr>
          <a:xfrm>
            <a:off x="677865" y="1777050"/>
            <a:ext cx="8027985" cy="717593"/>
          </a:xfrm>
          <a:prstGeom prst="rect">
            <a:avLst/>
          </a:prstGeom>
        </p:spPr>
        <p:txBody>
          <a:bodyPr vert="horz"/>
          <a:lstStyle>
            <a:lvl1pPr algn="l">
              <a:defRPr sz="4400" b="1" i="0">
                <a:solidFill>
                  <a:srgbClr val="009AC7"/>
                </a:solidFill>
                <a:latin typeface="Verdana"/>
                <a:cs typeface="Verdana"/>
              </a:defRPr>
            </a:lvl1pPr>
          </a:lstStyle>
          <a:p>
            <a:r>
              <a:rPr lang="en-AU" sz="3600" dirty="0">
                <a:solidFill>
                  <a:srgbClr val="009AC7"/>
                </a:solidFill>
              </a:rPr>
              <a:t>Headline (Verdana Bold)</a:t>
            </a:r>
            <a:endParaRPr lang="en-US" sz="3600" dirty="0">
              <a:solidFill>
                <a:srgbClr val="009AC7"/>
              </a:solidFill>
            </a:endParaRPr>
          </a:p>
        </p:txBody>
      </p:sp>
      <p:sp>
        <p:nvSpPr>
          <p:cNvPr id="2" name="Slide Number Placeholder 1"/>
          <p:cNvSpPr>
            <a:spLocks noGrp="1"/>
          </p:cNvSpPr>
          <p:nvPr>
            <p:ph type="sldNum" sz="quarter" idx="11"/>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99027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ext and picture">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a:t>Text (Verdana Regular)</a:t>
            </a:r>
          </a:p>
          <a:p>
            <a:pPr lvl="0"/>
            <a:r>
              <a:rPr lang="en-AU" dirty="0"/>
              <a:t>et </a:t>
            </a:r>
            <a:r>
              <a:rPr lang="en-AU" dirty="0" err="1"/>
              <a:t>velicibus</a:t>
            </a:r>
            <a:r>
              <a:rPr lang="en-AU" dirty="0"/>
              <a:t> el et </a:t>
            </a:r>
            <a:r>
              <a:rPr lang="en-AU" dirty="0" err="1"/>
              <a:t>magnatet</a:t>
            </a:r>
            <a:r>
              <a:rPr lang="en-AU" dirty="0"/>
              <a:t> am, </a:t>
            </a:r>
            <a:r>
              <a:rPr lang="en-AU" dirty="0" err="1"/>
              <a:t>laborru</a:t>
            </a:r>
            <a:r>
              <a:rPr lang="en-AU" dirty="0"/>
              <a:t> </a:t>
            </a:r>
            <a:r>
              <a:rPr lang="en-AU" dirty="0" err="1"/>
              <a:t>mendips</a:t>
            </a:r>
            <a:r>
              <a:rPr lang="en-AU" dirty="0"/>
              <a:t> </a:t>
            </a:r>
            <a:r>
              <a:rPr lang="en-AU" dirty="0" err="1"/>
              <a:t>apieni</a:t>
            </a:r>
            <a:r>
              <a:rPr lang="en-AU" dirty="0"/>
              <a:t> </a:t>
            </a:r>
            <a:r>
              <a:rPr lang="en-AU" dirty="0" err="1"/>
              <a:t>omnimporibus</a:t>
            </a:r>
            <a:r>
              <a:rPr lang="en-AU" dirty="0"/>
              <a:t> et </a:t>
            </a:r>
            <a:r>
              <a:rPr lang="en-AU" dirty="0" err="1"/>
              <a:t>perepellut</a:t>
            </a:r>
            <a:r>
              <a:rPr lang="en-AU" dirty="0"/>
              <a:t> </a:t>
            </a:r>
            <a:r>
              <a:rPr lang="en-AU" dirty="0" err="1"/>
              <a:t>adis</a:t>
            </a:r>
            <a:r>
              <a:rPr lang="en-AU" dirty="0"/>
              <a:t> </a:t>
            </a:r>
            <a:r>
              <a:rPr lang="en-AU" dirty="0" err="1"/>
              <a:t>sequi</a:t>
            </a:r>
            <a:r>
              <a:rPr lang="en-AU" dirty="0"/>
              <a:t> </a:t>
            </a:r>
            <a:r>
              <a:rPr lang="en-AU" dirty="0" err="1"/>
              <a:t>cus</a:t>
            </a:r>
            <a:r>
              <a:rPr lang="en-AU" dirty="0"/>
              <a:t> et </a:t>
            </a:r>
            <a:r>
              <a:rPr lang="en-AU" dirty="0" err="1"/>
              <a:t>aliquid</a:t>
            </a:r>
            <a:r>
              <a:rPr lang="en-AU" dirty="0"/>
              <a:t> </a:t>
            </a:r>
            <a:r>
              <a:rPr lang="en-AU" dirty="0" err="1"/>
              <a:t>molorere</a:t>
            </a:r>
            <a:r>
              <a:rPr lang="en-AU" dirty="0"/>
              <a:t>, </a:t>
            </a:r>
            <a:r>
              <a:rPr lang="en-AU" dirty="0" err="1"/>
              <a:t>cullaut</a:t>
            </a:r>
            <a:r>
              <a:rPr lang="en-AU" dirty="0"/>
              <a:t> </a:t>
            </a:r>
            <a:r>
              <a:rPr lang="en-AU" dirty="0" err="1"/>
              <a:t>adion</a:t>
            </a:r>
            <a:r>
              <a:rPr lang="en-AU" dirty="0"/>
              <a:t> </a:t>
            </a:r>
            <a:r>
              <a:rPr lang="en-AU" dirty="0" err="1"/>
              <a:t>est</a:t>
            </a:r>
            <a:r>
              <a:rPr lang="en-AU" dirty="0"/>
              <a:t> </a:t>
            </a:r>
            <a:r>
              <a:rPr lang="en-AU" dirty="0" err="1"/>
              <a:t>magnimp</a:t>
            </a:r>
            <a:r>
              <a:rPr lang="en-AU" dirty="0"/>
              <a:t> </a:t>
            </a:r>
            <a:r>
              <a:rPr lang="en-AU" dirty="0" err="1"/>
              <a:t>oremporibus</a:t>
            </a:r>
            <a:r>
              <a:rPr lang="en-AU" dirty="0"/>
              <a:t>, </a:t>
            </a:r>
            <a:r>
              <a:rPr lang="en-AU" dirty="0" err="1"/>
              <a:t>conem</a:t>
            </a:r>
            <a:r>
              <a:rPr lang="en-AU" dirty="0"/>
              <a:t> </a:t>
            </a:r>
            <a:r>
              <a:rPr lang="en-AU" dirty="0" err="1"/>
              <a:t>etur</a:t>
            </a:r>
            <a:r>
              <a:rPr lang="en-AU" dirty="0"/>
              <a:t> </a:t>
            </a:r>
            <a:r>
              <a:rPr lang="en-AU" dirty="0" err="1"/>
              <a:t>Adit</a:t>
            </a:r>
            <a:r>
              <a:rPr lang="en-AU" dirty="0"/>
              <a:t> </a:t>
            </a:r>
            <a:r>
              <a:rPr lang="en-AU" dirty="0" err="1"/>
              <a:t>eatas</a:t>
            </a:r>
            <a:r>
              <a:rPr lang="en-AU" dirty="0"/>
              <a:t> re </a:t>
            </a:r>
            <a:r>
              <a:rPr lang="en-AU" dirty="0" err="1"/>
              <a:t>nectoruntevelictatem</a:t>
            </a:r>
            <a:r>
              <a:rPr lang="en-AU" dirty="0"/>
              <a:t> </a:t>
            </a:r>
            <a:r>
              <a:rPr lang="en-AU" dirty="0" err="1"/>
              <a:t>quaeperum</a:t>
            </a:r>
            <a:endParaRPr lang="en-AU" dirty="0"/>
          </a:p>
        </p:txBody>
      </p:sp>
      <p:sp>
        <p:nvSpPr>
          <p:cNvPr id="7" name="Title 6"/>
          <p:cNvSpPr>
            <a:spLocks noGrp="1"/>
          </p:cNvSpPr>
          <p:nvPr>
            <p:ph type="title" hasCustomPrompt="1"/>
          </p:nvPr>
        </p:nvSpPr>
        <p:spPr>
          <a:xfrm>
            <a:off x="677866" y="1245262"/>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a:t>Headline </a:t>
            </a:r>
            <a:br>
              <a:rPr lang="en-AU" sz="3600" dirty="0"/>
            </a:br>
            <a:r>
              <a:rPr lang="en-AU" sz="3600" dirty="0"/>
              <a:t>(Verdana Bold)</a:t>
            </a:r>
            <a:endParaRPr lang="en-US" sz="3600" dirty="0"/>
          </a:p>
        </p:txBody>
      </p:sp>
      <p:sp>
        <p:nvSpPr>
          <p:cNvPr id="9" name="Picture Placeholder 8"/>
          <p:cNvSpPr>
            <a:spLocks noGrp="1"/>
          </p:cNvSpPr>
          <p:nvPr>
            <p:ph type="pic" sz="quarter" idx="11"/>
          </p:nvPr>
        </p:nvSpPr>
        <p:spPr>
          <a:xfrm>
            <a:off x="5684463" y="1245262"/>
            <a:ext cx="3096000"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2"/>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96034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A Text and multiple pictures">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a:t>Text (Verdana Regular)</a:t>
            </a:r>
          </a:p>
          <a:p>
            <a:pPr lvl="0"/>
            <a:r>
              <a:rPr lang="en-AU" dirty="0"/>
              <a:t>et </a:t>
            </a:r>
            <a:r>
              <a:rPr lang="en-AU" dirty="0" err="1"/>
              <a:t>velicibus</a:t>
            </a:r>
            <a:r>
              <a:rPr lang="en-AU" dirty="0"/>
              <a:t> el et </a:t>
            </a:r>
            <a:r>
              <a:rPr lang="en-AU" dirty="0" err="1"/>
              <a:t>magnatet</a:t>
            </a:r>
            <a:r>
              <a:rPr lang="en-AU" dirty="0"/>
              <a:t> am, </a:t>
            </a:r>
            <a:r>
              <a:rPr lang="en-AU" dirty="0" err="1"/>
              <a:t>laborru</a:t>
            </a:r>
            <a:r>
              <a:rPr lang="en-AU" dirty="0"/>
              <a:t> </a:t>
            </a:r>
            <a:r>
              <a:rPr lang="en-AU" dirty="0" err="1"/>
              <a:t>mendips</a:t>
            </a:r>
            <a:r>
              <a:rPr lang="en-AU" dirty="0"/>
              <a:t> </a:t>
            </a:r>
            <a:r>
              <a:rPr lang="en-AU" dirty="0" err="1"/>
              <a:t>apieni</a:t>
            </a:r>
            <a:r>
              <a:rPr lang="en-AU" dirty="0"/>
              <a:t> </a:t>
            </a:r>
            <a:r>
              <a:rPr lang="en-AU" dirty="0" err="1"/>
              <a:t>omnimporibus</a:t>
            </a:r>
            <a:r>
              <a:rPr lang="en-AU" dirty="0"/>
              <a:t> et </a:t>
            </a:r>
            <a:r>
              <a:rPr lang="en-AU" dirty="0" err="1"/>
              <a:t>perepellut</a:t>
            </a:r>
            <a:r>
              <a:rPr lang="en-AU" dirty="0"/>
              <a:t> </a:t>
            </a:r>
            <a:r>
              <a:rPr lang="en-AU" dirty="0" err="1"/>
              <a:t>adis</a:t>
            </a:r>
            <a:r>
              <a:rPr lang="en-AU" dirty="0"/>
              <a:t> </a:t>
            </a:r>
            <a:r>
              <a:rPr lang="en-AU" dirty="0" err="1"/>
              <a:t>sequi</a:t>
            </a:r>
            <a:r>
              <a:rPr lang="en-AU" dirty="0"/>
              <a:t> </a:t>
            </a:r>
            <a:r>
              <a:rPr lang="en-AU" dirty="0" err="1"/>
              <a:t>cus</a:t>
            </a:r>
            <a:r>
              <a:rPr lang="en-AU" dirty="0"/>
              <a:t> et </a:t>
            </a:r>
            <a:r>
              <a:rPr lang="en-AU" dirty="0" err="1"/>
              <a:t>aliquid</a:t>
            </a:r>
            <a:r>
              <a:rPr lang="en-AU" dirty="0"/>
              <a:t> </a:t>
            </a:r>
            <a:r>
              <a:rPr lang="en-AU" dirty="0" err="1"/>
              <a:t>molorere</a:t>
            </a:r>
            <a:r>
              <a:rPr lang="en-AU" dirty="0"/>
              <a:t>, </a:t>
            </a:r>
            <a:r>
              <a:rPr lang="en-AU" dirty="0" err="1"/>
              <a:t>cullaut</a:t>
            </a:r>
            <a:r>
              <a:rPr lang="en-AU" dirty="0"/>
              <a:t> </a:t>
            </a:r>
            <a:r>
              <a:rPr lang="en-AU" dirty="0" err="1"/>
              <a:t>adion</a:t>
            </a:r>
            <a:r>
              <a:rPr lang="en-AU" dirty="0"/>
              <a:t> </a:t>
            </a:r>
            <a:r>
              <a:rPr lang="en-AU" dirty="0" err="1"/>
              <a:t>est</a:t>
            </a:r>
            <a:r>
              <a:rPr lang="en-AU" dirty="0"/>
              <a:t> </a:t>
            </a:r>
            <a:r>
              <a:rPr lang="en-AU" dirty="0" err="1"/>
              <a:t>magnimp</a:t>
            </a:r>
            <a:r>
              <a:rPr lang="en-AU" dirty="0"/>
              <a:t> </a:t>
            </a:r>
            <a:r>
              <a:rPr lang="en-AU" dirty="0" err="1"/>
              <a:t>oremporibus</a:t>
            </a:r>
            <a:r>
              <a:rPr lang="en-AU" dirty="0"/>
              <a:t>, </a:t>
            </a:r>
            <a:r>
              <a:rPr lang="en-AU" dirty="0" err="1"/>
              <a:t>conem</a:t>
            </a:r>
            <a:r>
              <a:rPr lang="en-AU" dirty="0"/>
              <a:t> </a:t>
            </a:r>
            <a:r>
              <a:rPr lang="en-AU" dirty="0" err="1"/>
              <a:t>etur</a:t>
            </a:r>
            <a:r>
              <a:rPr lang="en-AU" dirty="0"/>
              <a:t> </a:t>
            </a:r>
            <a:r>
              <a:rPr lang="en-AU" dirty="0" err="1"/>
              <a:t>Adit</a:t>
            </a:r>
            <a:r>
              <a:rPr lang="en-AU" dirty="0"/>
              <a:t> </a:t>
            </a:r>
            <a:r>
              <a:rPr lang="en-AU" dirty="0" err="1"/>
              <a:t>eatas</a:t>
            </a:r>
            <a:r>
              <a:rPr lang="en-AU" dirty="0"/>
              <a:t> re </a:t>
            </a:r>
            <a:r>
              <a:rPr lang="en-AU" dirty="0" err="1"/>
              <a:t>nectoruntevelictatem</a:t>
            </a:r>
            <a:r>
              <a:rPr lang="en-AU" dirty="0"/>
              <a:t> </a:t>
            </a:r>
            <a:r>
              <a:rPr lang="en-AU" dirty="0" err="1"/>
              <a:t>quaeperum</a:t>
            </a:r>
            <a:endParaRPr lang="en-AU" dirty="0"/>
          </a:p>
        </p:txBody>
      </p:sp>
      <p:sp>
        <p:nvSpPr>
          <p:cNvPr id="7" name="Title 6"/>
          <p:cNvSpPr>
            <a:spLocks noGrp="1"/>
          </p:cNvSpPr>
          <p:nvPr>
            <p:ph type="title" hasCustomPrompt="1"/>
          </p:nvPr>
        </p:nvSpPr>
        <p:spPr>
          <a:xfrm>
            <a:off x="677866" y="1245262"/>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a:t>Headline </a:t>
            </a:r>
            <a:br>
              <a:rPr lang="en-AU" sz="3600" dirty="0"/>
            </a:br>
            <a:r>
              <a:rPr lang="en-AU" sz="3600" dirty="0"/>
              <a:t>(Verdana Bold)</a:t>
            </a:r>
            <a:endParaRPr lang="en-US" sz="3600" dirty="0"/>
          </a:p>
        </p:txBody>
      </p:sp>
      <p:sp>
        <p:nvSpPr>
          <p:cNvPr id="9" name="Picture Placeholder 8"/>
          <p:cNvSpPr>
            <a:spLocks noGrp="1"/>
          </p:cNvSpPr>
          <p:nvPr>
            <p:ph type="pic" sz="quarter" idx="11"/>
          </p:nvPr>
        </p:nvSpPr>
        <p:spPr>
          <a:xfrm>
            <a:off x="5684463" y="2958265"/>
            <a:ext cx="3096000" cy="3899735"/>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4463" y="1245261"/>
            <a:ext cx="1439998" cy="1177781"/>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0465" y="1245261"/>
            <a:ext cx="1439998" cy="1177781"/>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4"/>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387851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B Text and multiple pictures">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677866" y="2958265"/>
            <a:ext cx="4370400" cy="2501148"/>
          </a:xfrm>
          <a:prstGeom prst="rect">
            <a:avLst/>
          </a:prstGeom>
        </p:spPr>
        <p:txBody>
          <a:bodyPr vert="horz"/>
          <a:lstStyle>
            <a:lvl1pPr marL="0" indent="0">
              <a:lnSpc>
                <a:spcPts val="2400"/>
              </a:lnSpc>
              <a:spcBef>
                <a:spcPts val="0"/>
              </a:spcBef>
              <a:buFontTx/>
              <a:buNone/>
              <a:defRPr sz="1700" baseline="0">
                <a:latin typeface="Verdana"/>
              </a:defRPr>
            </a:lvl1pPr>
          </a:lstStyle>
          <a:p>
            <a:pPr lvl="0"/>
            <a:r>
              <a:rPr lang="en-AU" dirty="0"/>
              <a:t>Text (Verdana Regular)</a:t>
            </a:r>
          </a:p>
          <a:p>
            <a:pPr lvl="0"/>
            <a:r>
              <a:rPr lang="en-AU" dirty="0"/>
              <a:t>et </a:t>
            </a:r>
            <a:r>
              <a:rPr lang="en-AU" dirty="0" err="1"/>
              <a:t>velicibus</a:t>
            </a:r>
            <a:r>
              <a:rPr lang="en-AU" dirty="0"/>
              <a:t> el et </a:t>
            </a:r>
            <a:r>
              <a:rPr lang="en-AU" dirty="0" err="1"/>
              <a:t>magnatet</a:t>
            </a:r>
            <a:r>
              <a:rPr lang="en-AU" dirty="0"/>
              <a:t> am, </a:t>
            </a:r>
            <a:r>
              <a:rPr lang="en-AU" dirty="0" err="1"/>
              <a:t>laborru</a:t>
            </a:r>
            <a:r>
              <a:rPr lang="en-AU" dirty="0"/>
              <a:t> </a:t>
            </a:r>
            <a:r>
              <a:rPr lang="en-AU" dirty="0" err="1"/>
              <a:t>mendips</a:t>
            </a:r>
            <a:r>
              <a:rPr lang="en-AU" dirty="0"/>
              <a:t> </a:t>
            </a:r>
            <a:r>
              <a:rPr lang="en-AU" dirty="0" err="1"/>
              <a:t>apieni</a:t>
            </a:r>
            <a:r>
              <a:rPr lang="en-AU" dirty="0"/>
              <a:t> </a:t>
            </a:r>
            <a:r>
              <a:rPr lang="en-AU" dirty="0" err="1"/>
              <a:t>omnimporibus</a:t>
            </a:r>
            <a:r>
              <a:rPr lang="en-AU" dirty="0"/>
              <a:t> et </a:t>
            </a:r>
            <a:r>
              <a:rPr lang="en-AU" dirty="0" err="1"/>
              <a:t>perepellut</a:t>
            </a:r>
            <a:r>
              <a:rPr lang="en-AU" dirty="0"/>
              <a:t> </a:t>
            </a:r>
            <a:r>
              <a:rPr lang="en-AU" dirty="0" err="1"/>
              <a:t>adis</a:t>
            </a:r>
            <a:r>
              <a:rPr lang="en-AU" dirty="0"/>
              <a:t> </a:t>
            </a:r>
            <a:r>
              <a:rPr lang="en-AU" dirty="0" err="1"/>
              <a:t>sequi</a:t>
            </a:r>
            <a:r>
              <a:rPr lang="en-AU" dirty="0"/>
              <a:t> </a:t>
            </a:r>
            <a:r>
              <a:rPr lang="en-AU" dirty="0" err="1"/>
              <a:t>cus</a:t>
            </a:r>
            <a:r>
              <a:rPr lang="en-AU" dirty="0"/>
              <a:t> et </a:t>
            </a:r>
            <a:r>
              <a:rPr lang="en-AU" dirty="0" err="1"/>
              <a:t>aliquid</a:t>
            </a:r>
            <a:r>
              <a:rPr lang="en-AU" dirty="0"/>
              <a:t> </a:t>
            </a:r>
            <a:r>
              <a:rPr lang="en-AU" dirty="0" err="1"/>
              <a:t>molorere</a:t>
            </a:r>
            <a:r>
              <a:rPr lang="en-AU" dirty="0"/>
              <a:t>, </a:t>
            </a:r>
            <a:r>
              <a:rPr lang="en-AU" dirty="0" err="1"/>
              <a:t>cullaut</a:t>
            </a:r>
            <a:r>
              <a:rPr lang="en-AU" dirty="0"/>
              <a:t> </a:t>
            </a:r>
            <a:r>
              <a:rPr lang="en-AU" dirty="0" err="1"/>
              <a:t>adion</a:t>
            </a:r>
            <a:r>
              <a:rPr lang="en-AU" dirty="0"/>
              <a:t> </a:t>
            </a:r>
            <a:r>
              <a:rPr lang="en-AU" dirty="0" err="1"/>
              <a:t>est</a:t>
            </a:r>
            <a:r>
              <a:rPr lang="en-AU" dirty="0"/>
              <a:t> </a:t>
            </a:r>
            <a:r>
              <a:rPr lang="en-AU" dirty="0" err="1"/>
              <a:t>magnimp</a:t>
            </a:r>
            <a:r>
              <a:rPr lang="en-AU" dirty="0"/>
              <a:t> </a:t>
            </a:r>
            <a:r>
              <a:rPr lang="en-AU" dirty="0" err="1"/>
              <a:t>oremporibus</a:t>
            </a:r>
            <a:r>
              <a:rPr lang="en-AU" dirty="0"/>
              <a:t>, </a:t>
            </a:r>
            <a:r>
              <a:rPr lang="en-AU" dirty="0" err="1"/>
              <a:t>conem</a:t>
            </a:r>
            <a:r>
              <a:rPr lang="en-AU" dirty="0"/>
              <a:t> </a:t>
            </a:r>
            <a:r>
              <a:rPr lang="en-AU" dirty="0" err="1"/>
              <a:t>etur</a:t>
            </a:r>
            <a:r>
              <a:rPr lang="en-AU" dirty="0"/>
              <a:t> </a:t>
            </a:r>
            <a:r>
              <a:rPr lang="en-AU" dirty="0" err="1"/>
              <a:t>Adit</a:t>
            </a:r>
            <a:r>
              <a:rPr lang="en-AU" dirty="0"/>
              <a:t> </a:t>
            </a:r>
            <a:r>
              <a:rPr lang="en-AU" dirty="0" err="1"/>
              <a:t>eatas</a:t>
            </a:r>
            <a:r>
              <a:rPr lang="en-AU" dirty="0"/>
              <a:t> re </a:t>
            </a:r>
            <a:r>
              <a:rPr lang="en-AU" dirty="0" err="1"/>
              <a:t>nectoruntevelictatem</a:t>
            </a:r>
            <a:r>
              <a:rPr lang="en-AU" dirty="0"/>
              <a:t> </a:t>
            </a:r>
            <a:r>
              <a:rPr lang="en-AU" dirty="0" err="1"/>
              <a:t>quaeperum</a:t>
            </a:r>
            <a:endParaRPr lang="en-AU" dirty="0"/>
          </a:p>
        </p:txBody>
      </p:sp>
      <p:sp>
        <p:nvSpPr>
          <p:cNvPr id="7" name="Title 6"/>
          <p:cNvSpPr>
            <a:spLocks noGrp="1"/>
          </p:cNvSpPr>
          <p:nvPr>
            <p:ph type="title" hasCustomPrompt="1"/>
          </p:nvPr>
        </p:nvSpPr>
        <p:spPr>
          <a:xfrm>
            <a:off x="677866" y="1245262"/>
            <a:ext cx="4370400" cy="1177781"/>
          </a:xfrm>
          <a:prstGeom prst="rect">
            <a:avLst/>
          </a:prstGeom>
        </p:spPr>
        <p:txBody>
          <a:bodyPr vert="horz"/>
          <a:lstStyle>
            <a:lvl1pPr algn="l">
              <a:defRPr sz="3600" b="1" i="0">
                <a:solidFill>
                  <a:srgbClr val="009AC7"/>
                </a:solidFill>
                <a:latin typeface="Verdana"/>
                <a:cs typeface="Verdana"/>
              </a:defRPr>
            </a:lvl1pPr>
          </a:lstStyle>
          <a:p>
            <a:r>
              <a:rPr lang="en-AU" sz="3600" dirty="0"/>
              <a:t>Headline </a:t>
            </a:r>
            <a:br>
              <a:rPr lang="en-AU" sz="3600" dirty="0"/>
            </a:br>
            <a:r>
              <a:rPr lang="en-AU" sz="3600" dirty="0"/>
              <a:t>(Verdana Bold)</a:t>
            </a:r>
            <a:endParaRPr lang="en-US" sz="3600" dirty="0"/>
          </a:p>
        </p:txBody>
      </p:sp>
      <p:sp>
        <p:nvSpPr>
          <p:cNvPr id="9" name="Picture Placeholder 8"/>
          <p:cNvSpPr>
            <a:spLocks noGrp="1"/>
          </p:cNvSpPr>
          <p:nvPr>
            <p:ph type="pic" sz="quarter" idx="11"/>
          </p:nvPr>
        </p:nvSpPr>
        <p:spPr>
          <a:xfrm>
            <a:off x="5684463" y="1245262"/>
            <a:ext cx="3096000"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4463"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0465"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4" name="Slide Number Placeholder 3"/>
          <p:cNvSpPr>
            <a:spLocks noGrp="1"/>
          </p:cNvSpPr>
          <p:nvPr>
            <p:ph type="sldNum" sz="quarter" idx="14"/>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5740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A Multiple pictures">
    <p:spTree>
      <p:nvGrpSpPr>
        <p:cNvPr id="1" name=""/>
        <p:cNvGrpSpPr/>
        <p:nvPr/>
      </p:nvGrpSpPr>
      <p:grpSpPr>
        <a:xfrm>
          <a:off x="0" y="0"/>
          <a:ext cx="0" cy="0"/>
          <a:chOff x="0" y="0"/>
          <a:chExt cx="0" cy="0"/>
        </a:xfrm>
      </p:grpSpPr>
      <p:sp>
        <p:nvSpPr>
          <p:cNvPr id="8" name="Picture Placeholder 8"/>
          <p:cNvSpPr>
            <a:spLocks noGrp="1"/>
          </p:cNvSpPr>
          <p:nvPr>
            <p:ph type="pic" sz="quarter" idx="14"/>
          </p:nvPr>
        </p:nvSpPr>
        <p:spPr>
          <a:xfrm>
            <a:off x="671512" y="1245262"/>
            <a:ext cx="4379913"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0" name="Picture Placeholder 8"/>
          <p:cNvSpPr>
            <a:spLocks noGrp="1"/>
          </p:cNvSpPr>
          <p:nvPr>
            <p:ph type="pic" sz="quarter" idx="15"/>
          </p:nvPr>
        </p:nvSpPr>
        <p:spPr>
          <a:xfrm>
            <a:off x="671511"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3" name="Picture Placeholder 8"/>
          <p:cNvSpPr>
            <a:spLocks noGrp="1"/>
          </p:cNvSpPr>
          <p:nvPr>
            <p:ph type="pic" sz="quarter" idx="16"/>
          </p:nvPr>
        </p:nvSpPr>
        <p:spPr>
          <a:xfrm>
            <a:off x="2999425"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1" name="Picture Placeholder 8"/>
          <p:cNvSpPr>
            <a:spLocks noGrp="1"/>
          </p:cNvSpPr>
          <p:nvPr>
            <p:ph type="pic" sz="quarter" idx="11"/>
          </p:nvPr>
        </p:nvSpPr>
        <p:spPr>
          <a:xfrm>
            <a:off x="5684463" y="1245262"/>
            <a:ext cx="3096000"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7"/>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3524803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B Multiple picture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684463" y="1245262"/>
            <a:ext cx="3096000"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5" name="Picture Placeholder 8"/>
          <p:cNvSpPr>
            <a:spLocks noGrp="1"/>
          </p:cNvSpPr>
          <p:nvPr>
            <p:ph type="pic" sz="quarter" idx="12"/>
          </p:nvPr>
        </p:nvSpPr>
        <p:spPr>
          <a:xfrm>
            <a:off x="5684463"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6" name="Picture Placeholder 8"/>
          <p:cNvSpPr>
            <a:spLocks noGrp="1"/>
          </p:cNvSpPr>
          <p:nvPr>
            <p:ph type="pic" sz="quarter" idx="13"/>
          </p:nvPr>
        </p:nvSpPr>
        <p:spPr>
          <a:xfrm>
            <a:off x="7340465" y="4192788"/>
            <a:ext cx="1439998"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8" name="Picture Placeholder 8"/>
          <p:cNvSpPr>
            <a:spLocks noGrp="1"/>
          </p:cNvSpPr>
          <p:nvPr>
            <p:ph type="pic" sz="quarter" idx="14"/>
          </p:nvPr>
        </p:nvSpPr>
        <p:spPr>
          <a:xfrm>
            <a:off x="671512" y="1245262"/>
            <a:ext cx="4379913" cy="2664237"/>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0" name="Picture Placeholder 8"/>
          <p:cNvSpPr>
            <a:spLocks noGrp="1"/>
          </p:cNvSpPr>
          <p:nvPr>
            <p:ph type="pic" sz="quarter" idx="15"/>
          </p:nvPr>
        </p:nvSpPr>
        <p:spPr>
          <a:xfrm>
            <a:off x="671511"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13" name="Picture Placeholder 8"/>
          <p:cNvSpPr>
            <a:spLocks noGrp="1"/>
          </p:cNvSpPr>
          <p:nvPr>
            <p:ph type="pic" sz="quarter" idx="16"/>
          </p:nvPr>
        </p:nvSpPr>
        <p:spPr>
          <a:xfrm>
            <a:off x="2999425" y="4192788"/>
            <a:ext cx="2052000" cy="1266626"/>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7"/>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25335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A Full picture">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18B9C4F-B695-C54C-924B-61748EE6A7C5}" type="slidenum">
              <a:rPr lang="en-US" smtClean="0"/>
              <a:pPr/>
              <a:t>‹#›</a:t>
            </a:fld>
            <a:endParaRPr lang="en-US" dirty="0"/>
          </a:p>
        </p:txBody>
      </p:sp>
      <p:sp>
        <p:nvSpPr>
          <p:cNvPr id="9" name="Picture Placeholder 8"/>
          <p:cNvSpPr>
            <a:spLocks noGrp="1"/>
          </p:cNvSpPr>
          <p:nvPr>
            <p:ph type="pic" sz="quarter" idx="11"/>
          </p:nvPr>
        </p:nvSpPr>
        <p:spPr>
          <a:xfrm>
            <a:off x="660400" y="1245262"/>
            <a:ext cx="8120063" cy="5612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Tree>
    <p:extLst>
      <p:ext uri="{BB962C8B-B14F-4D97-AF65-F5344CB8AC3E}">
        <p14:creationId xmlns:p14="http://schemas.microsoft.com/office/powerpoint/2010/main" val="56505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B Full pictur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60400" y="1245262"/>
            <a:ext cx="8120063" cy="4215738"/>
          </a:xfrm>
          <a:prstGeom prst="rect">
            <a:avLst/>
          </a:prstGeom>
          <a:solidFill>
            <a:schemeClr val="bg1">
              <a:lumMod val="85000"/>
            </a:schemeClr>
          </a:solidFill>
        </p:spPr>
        <p:txBody>
          <a:bodyPr vert="horz"/>
          <a:lstStyle>
            <a:lvl1pPr marL="0" indent="0">
              <a:buFontTx/>
              <a:buNone/>
              <a:defRPr sz="1200" b="0" i="0">
                <a:latin typeface="Verdana"/>
                <a:cs typeface="Verdana"/>
              </a:defRPr>
            </a:lvl1pPr>
          </a:lstStyle>
          <a:p>
            <a:endParaRPr lang="en-US" dirty="0"/>
          </a:p>
        </p:txBody>
      </p:sp>
      <p:sp>
        <p:nvSpPr>
          <p:cNvPr id="3" name="Slide Number Placeholder 2"/>
          <p:cNvSpPr>
            <a:spLocks noGrp="1"/>
          </p:cNvSpPr>
          <p:nvPr>
            <p:ph type="sldNum" sz="quarter" idx="12"/>
          </p:nvPr>
        </p:nvSpPr>
        <p:spPr/>
        <p:txBody>
          <a:bodyPr/>
          <a:lstStyle/>
          <a:p>
            <a:fld id="{218B9C4F-B695-C54C-924B-61748EE6A7C5}" type="slidenum">
              <a:rPr lang="en-US" smtClean="0"/>
              <a:pPr/>
              <a:t>‹#›</a:t>
            </a:fld>
            <a:endParaRPr lang="en-US" dirty="0"/>
          </a:p>
        </p:txBody>
      </p:sp>
    </p:spTree>
    <p:extLst>
      <p:ext uri="{BB962C8B-B14F-4D97-AF65-F5344CB8AC3E}">
        <p14:creationId xmlns:p14="http://schemas.microsoft.com/office/powerpoint/2010/main" val="259458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03563" y="357188"/>
            <a:ext cx="4176900" cy="612000"/>
          </a:xfrm>
          <a:prstGeom prst="rect">
            <a:avLst/>
          </a:prstGeom>
        </p:spPr>
      </p:pic>
      <p:sp>
        <p:nvSpPr>
          <p:cNvPr id="11" name="TextBox 10"/>
          <p:cNvSpPr txBox="1"/>
          <p:nvPr userDrawn="1"/>
        </p:nvSpPr>
        <p:spPr>
          <a:xfrm>
            <a:off x="9919969" y="1758348"/>
            <a:ext cx="914400" cy="914400"/>
          </a:xfrm>
          <a:prstGeom prst="rect">
            <a:avLst/>
          </a:prstGeom>
        </p:spPr>
        <p:txBody>
          <a:bodyPr wrap="none" rtlCol="0" anchor="t">
            <a:normAutofit/>
          </a:bodyPr>
          <a:lstStyle/>
          <a:p>
            <a:endParaRPr lang="en-US" dirty="0" err="1"/>
          </a:p>
        </p:txBody>
      </p:sp>
      <p:sp>
        <p:nvSpPr>
          <p:cNvPr id="2" name="Slide Number Placeholder 1"/>
          <p:cNvSpPr>
            <a:spLocks noGrp="1"/>
          </p:cNvSpPr>
          <p:nvPr>
            <p:ph type="sldNum" sz="quarter" idx="4"/>
          </p:nvPr>
        </p:nvSpPr>
        <p:spPr>
          <a:xfrm>
            <a:off x="660400" y="6383338"/>
            <a:ext cx="642730" cy="474662"/>
          </a:xfrm>
          <a:prstGeom prst="rect">
            <a:avLst/>
          </a:prstGeom>
        </p:spPr>
        <p:txBody>
          <a:bodyPr vert="horz" lIns="91440" tIns="45720" rIns="91440" bIns="45720" rtlCol="0" anchor="t"/>
          <a:lstStyle>
            <a:lvl1pPr algn="l">
              <a:defRPr sz="1000" b="0" i="0">
                <a:solidFill>
                  <a:srgbClr val="009AC7"/>
                </a:solidFill>
                <a:latin typeface="Verdana"/>
                <a:cs typeface="Verdana"/>
              </a:defRPr>
            </a:lvl1pPr>
          </a:lstStyle>
          <a:p>
            <a:fld id="{218B9C4F-B695-C54C-924B-61748EE6A7C5}" type="slidenum">
              <a:rPr lang="en-US" smtClean="0"/>
              <a:pPr/>
              <a:t>‹#›</a:t>
            </a:fld>
            <a:endParaRPr lang="en-US" dirty="0"/>
          </a:p>
        </p:txBody>
      </p:sp>
      <p:sp>
        <p:nvSpPr>
          <p:cNvPr id="3" name="Date Placeholder 2"/>
          <p:cNvSpPr>
            <a:spLocks noGrp="1"/>
          </p:cNvSpPr>
          <p:nvPr>
            <p:ph type="dt" sz="half" idx="2"/>
          </p:nvPr>
        </p:nvSpPr>
        <p:spPr>
          <a:xfrm>
            <a:off x="6727825" y="63833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C56B5-A700-544C-8720-C289028A981D}" type="datetime2">
              <a:rPr lang="en-NZ" smtClean="0"/>
              <a:pPr/>
              <a:t>Friday, 14 February 2020</a:t>
            </a:fld>
            <a:endParaRPr lang="en-US" dirty="0"/>
          </a:p>
        </p:txBody>
      </p:sp>
    </p:spTree>
    <p:extLst>
      <p:ext uri="{BB962C8B-B14F-4D97-AF65-F5344CB8AC3E}">
        <p14:creationId xmlns:p14="http://schemas.microsoft.com/office/powerpoint/2010/main" val="24040039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7" r:id="rId6"/>
    <p:sldLayoutId id="2147483655" r:id="rId7"/>
    <p:sldLayoutId id="2147483658" r:id="rId8"/>
    <p:sldLayoutId id="2147483659" r:id="rId9"/>
    <p:sldLayoutId id="2147483660" r:id="rId10"/>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pexels.com/@137666"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www.youtube.com/watch?v=2HHaYmfBs3g#action=share"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1736" y="2465286"/>
            <a:ext cx="10047888" cy="836561"/>
          </a:xfrm>
        </p:spPr>
        <p:txBody>
          <a:bodyPr/>
          <a:lstStyle/>
          <a:p>
            <a:pPr algn="ctr"/>
            <a:r>
              <a:rPr lang="en-US" sz="3200" dirty="0"/>
              <a:t>Screening for Psychosocial Issues </a:t>
            </a:r>
            <a:br>
              <a:rPr lang="en-US" sz="3200" dirty="0"/>
            </a:br>
            <a:r>
              <a:rPr lang="en-US" sz="3200" dirty="0"/>
              <a:t>in NZ High Schools </a:t>
            </a:r>
            <a:r>
              <a:rPr lang="mr-IN" sz="3200" dirty="0"/>
              <a:t>–</a:t>
            </a:r>
            <a:r>
              <a:rPr lang="en-US" sz="3200" dirty="0"/>
              <a:t> Is it Viable? </a:t>
            </a:r>
            <a:br>
              <a:rPr lang="en-US" dirty="0"/>
            </a:br>
            <a:endParaRPr lang="en-US" sz="2400" dirty="0"/>
          </a:p>
        </p:txBody>
      </p:sp>
      <p:sp>
        <p:nvSpPr>
          <p:cNvPr id="7" name="Text Placeholder 6"/>
          <p:cNvSpPr>
            <a:spLocks noGrp="1"/>
          </p:cNvSpPr>
          <p:nvPr>
            <p:ph type="body" sz="quarter" idx="10"/>
          </p:nvPr>
        </p:nvSpPr>
        <p:spPr>
          <a:xfrm>
            <a:off x="6688241" y="5801397"/>
            <a:ext cx="8027987" cy="1056603"/>
          </a:xfrm>
        </p:spPr>
        <p:txBody>
          <a:bodyPr/>
          <a:lstStyle/>
          <a:p>
            <a:r>
              <a:rPr lang="en-US" sz="1800"/>
              <a:t>Hiran Thabrew</a:t>
            </a:r>
            <a:endParaRPr lang="en-US" sz="1800" dirty="0"/>
          </a:p>
        </p:txBody>
      </p:sp>
      <p:sp>
        <p:nvSpPr>
          <p:cNvPr id="8" name="Date Placeholder 7"/>
          <p:cNvSpPr>
            <a:spLocks noGrp="1"/>
          </p:cNvSpPr>
          <p:nvPr>
            <p:ph type="dt" sz="half" idx="11"/>
          </p:nvPr>
        </p:nvSpPr>
        <p:spPr>
          <a:xfrm>
            <a:off x="4920343" y="360497"/>
            <a:ext cx="3790270" cy="441802"/>
          </a:xfrm>
        </p:spPr>
        <p:txBody>
          <a:bodyPr/>
          <a:lstStyle/>
          <a:p>
            <a:r>
              <a:rPr lang="en-US" dirty="0"/>
              <a:t>CARN conference</a:t>
            </a:r>
          </a:p>
          <a:p>
            <a:r>
              <a:rPr lang="en-US" dirty="0"/>
              <a:t>18</a:t>
            </a:r>
            <a:r>
              <a:rPr lang="en-US" baseline="30000" dirty="0"/>
              <a:t>th</a:t>
            </a:r>
            <a:r>
              <a:rPr lang="en-US" dirty="0"/>
              <a:t> February, 2020</a:t>
            </a:r>
          </a:p>
        </p:txBody>
      </p:sp>
    </p:spTree>
    <p:extLst>
      <p:ext uri="{BB962C8B-B14F-4D97-AF65-F5344CB8AC3E}">
        <p14:creationId xmlns:p14="http://schemas.microsoft.com/office/powerpoint/2010/main" val="1254738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6906" y="1618593"/>
            <a:ext cx="3890578" cy="2501148"/>
          </a:xfrm>
        </p:spPr>
        <p:txBody>
          <a:bodyPr/>
          <a:lstStyle/>
          <a:p>
            <a:r>
              <a:rPr lang="en-NZ" sz="1600" dirty="0"/>
              <a:t>Positive screens</a:t>
            </a:r>
          </a:p>
          <a:p>
            <a:endParaRPr lang="en-NZ" sz="1400" dirty="0"/>
          </a:p>
          <a:p>
            <a:endParaRPr lang="en-NZ" sz="1400" dirty="0"/>
          </a:p>
          <a:p>
            <a:endParaRPr lang="en-NZ" sz="1400" dirty="0"/>
          </a:p>
          <a:p>
            <a:endParaRPr lang="en-NZ" dirty="0"/>
          </a:p>
          <a:p>
            <a:endParaRPr lang="en-NZ" dirty="0"/>
          </a:p>
          <a:p>
            <a:endParaRPr lang="en-US" dirty="0"/>
          </a:p>
          <a:p>
            <a:endParaRPr lang="en-US" dirty="0"/>
          </a:p>
          <a:p>
            <a:endParaRPr lang="en-US" dirty="0"/>
          </a:p>
          <a:p>
            <a:endParaRPr lang="en-US" dirty="0"/>
          </a:p>
          <a:p>
            <a:endParaRPr lang="en-US" dirty="0"/>
          </a:p>
          <a:p>
            <a:endParaRPr lang="en-US" sz="1600" dirty="0"/>
          </a:p>
        </p:txBody>
      </p:sp>
      <p:sp>
        <p:nvSpPr>
          <p:cNvPr id="3" name="Title 2"/>
          <p:cNvSpPr>
            <a:spLocks noGrp="1"/>
          </p:cNvSpPr>
          <p:nvPr>
            <p:ph type="title"/>
          </p:nvPr>
        </p:nvSpPr>
        <p:spPr>
          <a:xfrm>
            <a:off x="547376" y="1111750"/>
            <a:ext cx="8027985" cy="717593"/>
          </a:xfrm>
        </p:spPr>
        <p:txBody>
          <a:bodyPr/>
          <a:lstStyle/>
          <a:p>
            <a:pPr algn="ctr"/>
            <a:r>
              <a:rPr lang="en-US" sz="2800" dirty="0">
                <a:latin typeface="+mn-lt"/>
              </a:rPr>
              <a:t>2017 study results</a:t>
            </a:r>
            <a:br>
              <a:rPr lang="en-US" sz="2800" dirty="0">
                <a:latin typeface="+mn-lt"/>
              </a:rPr>
            </a:br>
            <a:endParaRPr lang="en-US" sz="2800" dirty="0">
              <a:latin typeface="+mn-lt"/>
            </a:endParaRPr>
          </a:p>
        </p:txBody>
      </p:sp>
      <p:sp>
        <p:nvSpPr>
          <p:cNvPr id="4" name="Slide Number Placeholder 3"/>
          <p:cNvSpPr>
            <a:spLocks noGrp="1"/>
          </p:cNvSpPr>
          <p:nvPr>
            <p:ph type="sldNum" sz="quarter" idx="11"/>
          </p:nvPr>
        </p:nvSpPr>
        <p:spPr/>
        <p:txBody>
          <a:bodyPr/>
          <a:lstStyle/>
          <a:p>
            <a:fld id="{218B9C4F-B695-C54C-924B-61748EE6A7C5}" type="slidenum">
              <a:rPr lang="en-US" smtClean="0"/>
              <a:pPr/>
              <a:t>10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8799133"/>
              </p:ext>
            </p:extLst>
          </p:nvPr>
        </p:nvGraphicFramePr>
        <p:xfrm>
          <a:off x="1070262" y="2242912"/>
          <a:ext cx="7785654" cy="3235960"/>
        </p:xfrm>
        <a:graphic>
          <a:graphicData uri="http://schemas.openxmlformats.org/drawingml/2006/table">
            <a:tbl>
              <a:tblPr firstRow="1" bandRow="1">
                <a:tableStyleId>{5C22544A-7EE6-4342-B048-85BDC9FD1C3A}</a:tableStyleId>
              </a:tblPr>
              <a:tblGrid>
                <a:gridCol w="2595218">
                  <a:extLst>
                    <a:ext uri="{9D8B030D-6E8A-4147-A177-3AD203B41FA5}">
                      <a16:colId xmlns:a16="http://schemas.microsoft.com/office/drawing/2014/main" val="20000"/>
                    </a:ext>
                  </a:extLst>
                </a:gridCol>
                <a:gridCol w="2595218">
                  <a:extLst>
                    <a:ext uri="{9D8B030D-6E8A-4147-A177-3AD203B41FA5}">
                      <a16:colId xmlns:a16="http://schemas.microsoft.com/office/drawing/2014/main" val="20001"/>
                    </a:ext>
                  </a:extLst>
                </a:gridCol>
                <a:gridCol w="2595218">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pPr algn="ctr"/>
                      <a:r>
                        <a:rPr lang="en-US" dirty="0"/>
                        <a:t>YouthCHAT</a:t>
                      </a:r>
                    </a:p>
                  </a:txBody>
                  <a:tcPr/>
                </a:tc>
                <a:tc>
                  <a:txBody>
                    <a:bodyPr/>
                    <a:lstStyle/>
                    <a:p>
                      <a:pPr algn="ctr"/>
                      <a:r>
                        <a:rPr lang="en-US" dirty="0"/>
                        <a:t>HEEADSSS</a:t>
                      </a:r>
                    </a:p>
                  </a:txBody>
                  <a:tcPr/>
                </a:tc>
                <a:extLst>
                  <a:ext uri="{0D108BD9-81ED-4DB2-BD59-A6C34878D82A}">
                    <a16:rowId xmlns:a16="http://schemas.microsoft.com/office/drawing/2014/main" val="10000"/>
                  </a:ext>
                </a:extLst>
              </a:tr>
              <a:tr h="370840">
                <a:tc>
                  <a:txBody>
                    <a:bodyPr/>
                    <a:lstStyle/>
                    <a:p>
                      <a:r>
                        <a:rPr lang="en-US" dirty="0"/>
                        <a:t>Substance misuse</a:t>
                      </a:r>
                    </a:p>
                  </a:txBody>
                  <a:tcPr/>
                </a:tc>
                <a:tc>
                  <a:txBody>
                    <a:bodyPr/>
                    <a:lstStyle/>
                    <a:p>
                      <a:r>
                        <a:rPr lang="en-US" dirty="0"/>
                        <a:t>9.1%</a:t>
                      </a:r>
                    </a:p>
                  </a:txBody>
                  <a:tcPr/>
                </a:tc>
                <a:tc>
                  <a:txBody>
                    <a:bodyPr/>
                    <a:lstStyle/>
                    <a:p>
                      <a:r>
                        <a:rPr lang="en-US" dirty="0"/>
                        <a:t>9.1%</a:t>
                      </a:r>
                    </a:p>
                  </a:txBody>
                  <a:tcPr/>
                </a:tc>
                <a:extLst>
                  <a:ext uri="{0D108BD9-81ED-4DB2-BD59-A6C34878D82A}">
                    <a16:rowId xmlns:a16="http://schemas.microsoft.com/office/drawing/2014/main" val="10001"/>
                  </a:ext>
                </a:extLst>
              </a:tr>
              <a:tr h="370840">
                <a:tc>
                  <a:txBody>
                    <a:bodyPr/>
                    <a:lstStyle/>
                    <a:p>
                      <a:r>
                        <a:rPr lang="en-US" dirty="0"/>
                        <a:t>Concerns about eating/weight*</a:t>
                      </a:r>
                    </a:p>
                  </a:txBody>
                  <a:tcPr/>
                </a:tc>
                <a:tc>
                  <a:txBody>
                    <a:bodyPr/>
                    <a:lstStyle/>
                    <a:p>
                      <a:r>
                        <a:rPr lang="en-US" dirty="0"/>
                        <a:t>63.6%</a:t>
                      </a:r>
                    </a:p>
                  </a:txBody>
                  <a:tcPr/>
                </a:tc>
                <a:tc>
                  <a:txBody>
                    <a:bodyPr/>
                    <a:lstStyle/>
                    <a:p>
                      <a:r>
                        <a:rPr lang="en-US" dirty="0"/>
                        <a:t>22.7%</a:t>
                      </a:r>
                    </a:p>
                  </a:txBody>
                  <a:tcPr/>
                </a:tc>
                <a:extLst>
                  <a:ext uri="{0D108BD9-81ED-4DB2-BD59-A6C34878D82A}">
                    <a16:rowId xmlns:a16="http://schemas.microsoft.com/office/drawing/2014/main" val="10002"/>
                  </a:ext>
                </a:extLst>
              </a:tr>
              <a:tr h="370840">
                <a:tc>
                  <a:txBody>
                    <a:bodyPr/>
                    <a:lstStyle/>
                    <a:p>
                      <a:r>
                        <a:rPr lang="en-US" dirty="0"/>
                        <a:t>Mental health/distress*</a:t>
                      </a:r>
                    </a:p>
                  </a:txBody>
                  <a:tcPr/>
                </a:tc>
                <a:tc>
                  <a:txBody>
                    <a:bodyPr/>
                    <a:lstStyle/>
                    <a:p>
                      <a:r>
                        <a:rPr lang="en-US" dirty="0"/>
                        <a:t>10%</a:t>
                      </a:r>
                    </a:p>
                  </a:txBody>
                  <a:tcPr/>
                </a:tc>
                <a:tc>
                  <a:txBody>
                    <a:bodyPr/>
                    <a:lstStyle/>
                    <a:p>
                      <a:r>
                        <a:rPr lang="en-US" dirty="0"/>
                        <a:t>27.2%</a:t>
                      </a:r>
                    </a:p>
                  </a:txBody>
                  <a:tcPr/>
                </a:tc>
                <a:extLst>
                  <a:ext uri="{0D108BD9-81ED-4DB2-BD59-A6C34878D82A}">
                    <a16:rowId xmlns:a16="http://schemas.microsoft.com/office/drawing/2014/main" val="10003"/>
                  </a:ext>
                </a:extLst>
              </a:tr>
              <a:tr h="370840">
                <a:tc>
                  <a:txBody>
                    <a:bodyPr/>
                    <a:lstStyle/>
                    <a:p>
                      <a:r>
                        <a:rPr lang="en-US" dirty="0"/>
                        <a:t>Problems at home</a:t>
                      </a:r>
                    </a:p>
                  </a:txBody>
                  <a:tcPr/>
                </a:tc>
                <a:tc>
                  <a:txBody>
                    <a:bodyPr/>
                    <a:lstStyle/>
                    <a:p>
                      <a:r>
                        <a:rPr lang="en-US" dirty="0"/>
                        <a:t>27.3%</a:t>
                      </a:r>
                    </a:p>
                  </a:txBody>
                  <a:tcPr/>
                </a:tc>
                <a:tc>
                  <a:txBody>
                    <a:bodyPr/>
                    <a:lstStyle/>
                    <a:p>
                      <a:r>
                        <a:rPr lang="en-US" dirty="0"/>
                        <a:t>26.3%</a:t>
                      </a:r>
                    </a:p>
                  </a:txBody>
                  <a:tcPr/>
                </a:tc>
                <a:extLst>
                  <a:ext uri="{0D108BD9-81ED-4DB2-BD59-A6C34878D82A}">
                    <a16:rowId xmlns:a16="http://schemas.microsoft.com/office/drawing/2014/main" val="10004"/>
                  </a:ext>
                </a:extLst>
              </a:tr>
              <a:tr h="370840">
                <a:tc>
                  <a:txBody>
                    <a:bodyPr/>
                    <a:lstStyle/>
                    <a:p>
                      <a:r>
                        <a:rPr lang="en-US" dirty="0"/>
                        <a:t>Sexual health concerns*</a:t>
                      </a:r>
                    </a:p>
                  </a:txBody>
                  <a:tcPr/>
                </a:tc>
                <a:tc>
                  <a:txBody>
                    <a:bodyPr/>
                    <a:lstStyle/>
                    <a:p>
                      <a:r>
                        <a:rPr lang="en-US" dirty="0"/>
                        <a:t>21.8%</a:t>
                      </a:r>
                    </a:p>
                  </a:txBody>
                  <a:tcPr/>
                </a:tc>
                <a:tc>
                  <a:txBody>
                    <a:bodyPr/>
                    <a:lstStyle/>
                    <a:p>
                      <a:r>
                        <a:rPr lang="en-US" dirty="0"/>
                        <a:t>9.1%</a:t>
                      </a:r>
                    </a:p>
                  </a:txBody>
                  <a:tcPr/>
                </a:tc>
                <a:extLst>
                  <a:ext uri="{0D108BD9-81ED-4DB2-BD59-A6C34878D82A}">
                    <a16:rowId xmlns:a16="http://schemas.microsoft.com/office/drawing/2014/main" val="10005"/>
                  </a:ext>
                </a:extLst>
              </a:tr>
              <a:tr h="370840">
                <a:tc>
                  <a:txBody>
                    <a:bodyPr/>
                    <a:lstStyle/>
                    <a:p>
                      <a:r>
                        <a:rPr lang="en-US" dirty="0"/>
                        <a:t>Safety concerns*</a:t>
                      </a:r>
                    </a:p>
                  </a:txBody>
                  <a:tcPr/>
                </a:tc>
                <a:tc>
                  <a:txBody>
                    <a:bodyPr/>
                    <a:lstStyle/>
                    <a:p>
                      <a:r>
                        <a:rPr lang="en-US" dirty="0"/>
                        <a:t>59.1%</a:t>
                      </a:r>
                    </a:p>
                  </a:txBody>
                  <a:tcPr/>
                </a:tc>
                <a:tc>
                  <a:txBody>
                    <a:bodyPr/>
                    <a:lstStyle/>
                    <a:p>
                      <a:r>
                        <a:rPr lang="en-US" dirty="0"/>
                        <a:t>15.4%</a:t>
                      </a:r>
                    </a:p>
                  </a:txBody>
                  <a:tcPr/>
                </a:tc>
                <a:extLst>
                  <a:ext uri="{0D108BD9-81ED-4DB2-BD59-A6C34878D82A}">
                    <a16:rowId xmlns:a16="http://schemas.microsoft.com/office/drawing/2014/main" val="10006"/>
                  </a:ext>
                </a:extLst>
              </a:tr>
              <a:tr h="370840">
                <a:tc>
                  <a:txBody>
                    <a:bodyPr/>
                    <a:lstStyle/>
                    <a:p>
                      <a:r>
                        <a:rPr lang="en-US" dirty="0"/>
                        <a:t>Physical inactivity*</a:t>
                      </a:r>
                    </a:p>
                  </a:txBody>
                  <a:tcPr/>
                </a:tc>
                <a:tc>
                  <a:txBody>
                    <a:bodyPr/>
                    <a:lstStyle/>
                    <a:p>
                      <a:r>
                        <a:rPr lang="en-US" dirty="0"/>
                        <a:t>39.1%</a:t>
                      </a:r>
                    </a:p>
                  </a:txBody>
                  <a:tcPr/>
                </a:tc>
                <a:tc>
                  <a:txBody>
                    <a:bodyPr/>
                    <a:lstStyle/>
                    <a:p>
                      <a:r>
                        <a:rPr lang="en-US" dirty="0"/>
                        <a:t>19.1%</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53991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010" y="1873563"/>
            <a:ext cx="3550407" cy="2790177"/>
          </a:xfrm>
        </p:spPr>
        <p:txBody>
          <a:bodyPr/>
          <a:lstStyle/>
          <a:p>
            <a:r>
              <a:rPr lang="en-US" dirty="0">
                <a:latin typeface="Verdana" charset="0"/>
                <a:ea typeface="Verdana" charset="0"/>
                <a:cs typeface="Verdana" charset="0"/>
              </a:rPr>
              <a:t>Feedback from school nurses: </a:t>
            </a:r>
          </a:p>
          <a:p>
            <a:r>
              <a:rPr lang="en-NZ" sz="1400" dirty="0">
                <a:latin typeface="Verdana" charset="0"/>
                <a:ea typeface="Verdana" charset="0"/>
                <a:cs typeface="Verdana" charset="0"/>
              </a:rPr>
              <a:t>1. Valuable tool</a:t>
            </a:r>
          </a:p>
          <a:p>
            <a:pPr marL="1085850" lvl="1" indent="-342900">
              <a:buAutoNum type="arabicParenBoth"/>
            </a:pPr>
            <a:r>
              <a:rPr lang="en-NZ" sz="1200" dirty="0">
                <a:latin typeface="Verdana" charset="0"/>
                <a:ea typeface="Verdana" charset="0"/>
                <a:cs typeface="Verdana" charset="0"/>
              </a:rPr>
              <a:t>“Most of the kids were able to answer the questions easily” N2</a:t>
            </a:r>
          </a:p>
          <a:p>
            <a:pPr marL="1085850" lvl="1" indent="-342900">
              <a:buAutoNum type="arabicParenBoth"/>
            </a:pPr>
            <a:r>
              <a:rPr lang="en-NZ" sz="1200" dirty="0">
                <a:latin typeface="Verdana" charset="0"/>
                <a:ea typeface="Verdana" charset="0"/>
                <a:cs typeface="Verdana" charset="0"/>
              </a:rPr>
              <a:t>“I really liked the clinical summary at the end of YouthCHAT. Other staff members (e.g., counsellors) thought it was useful as well N1</a:t>
            </a:r>
          </a:p>
          <a:p>
            <a:pPr marL="1085850" lvl="1" indent="-342900">
              <a:buAutoNum type="arabicParenBoth"/>
            </a:pPr>
            <a:r>
              <a:rPr lang="en-NZ" sz="1200" dirty="0">
                <a:latin typeface="Verdana" charset="0"/>
                <a:ea typeface="Verdana" charset="0"/>
                <a:cs typeface="Verdana" charset="0"/>
              </a:rPr>
              <a:t>“I love the fact that it asks ‘Do you want help today… or in the future’ – we all know that nobody is going to change unless they want to, so it’s a good way of saving my time and theirs” N2</a:t>
            </a:r>
            <a:endParaRPr lang="en-NZ" dirty="0">
              <a:latin typeface="Verdana" charset="0"/>
              <a:ea typeface="Verdana" charset="0"/>
              <a:cs typeface="Verdana" charset="0"/>
            </a:endParaRPr>
          </a:p>
          <a:p>
            <a:endParaRPr lang="en-US" dirty="0"/>
          </a:p>
          <a:p>
            <a:endParaRPr lang="en-US" dirty="0"/>
          </a:p>
          <a:p>
            <a:endParaRPr lang="en-US" dirty="0"/>
          </a:p>
          <a:p>
            <a:endParaRPr lang="en-US" dirty="0"/>
          </a:p>
          <a:p>
            <a:endParaRPr lang="en-US" sz="1600" dirty="0"/>
          </a:p>
        </p:txBody>
      </p:sp>
      <p:sp>
        <p:nvSpPr>
          <p:cNvPr id="3" name="Title 2"/>
          <p:cNvSpPr>
            <a:spLocks noGrp="1"/>
          </p:cNvSpPr>
          <p:nvPr>
            <p:ph type="title"/>
          </p:nvPr>
        </p:nvSpPr>
        <p:spPr>
          <a:xfrm>
            <a:off x="536985" y="1022665"/>
            <a:ext cx="8027985" cy="717593"/>
          </a:xfrm>
        </p:spPr>
        <p:txBody>
          <a:bodyPr/>
          <a:lstStyle/>
          <a:p>
            <a:pPr algn="ctr"/>
            <a:r>
              <a:rPr lang="en-US" sz="2800" dirty="0">
                <a:latin typeface="Verdana" charset="0"/>
                <a:ea typeface="Verdana" charset="0"/>
                <a:cs typeface="Verdana" charset="0"/>
              </a:rPr>
              <a:t>2017 study results</a:t>
            </a:r>
            <a:br>
              <a:rPr lang="en-US" sz="2800" dirty="0">
                <a:latin typeface="+mn-lt"/>
              </a:rPr>
            </a:br>
            <a:endParaRPr lang="en-US" sz="2800" dirty="0">
              <a:latin typeface="+mn-lt"/>
            </a:endParaRPr>
          </a:p>
        </p:txBody>
      </p:sp>
      <p:sp>
        <p:nvSpPr>
          <p:cNvPr id="4" name="Slide Number Placeholder 3"/>
          <p:cNvSpPr>
            <a:spLocks noGrp="1"/>
          </p:cNvSpPr>
          <p:nvPr>
            <p:ph type="sldNum" sz="quarter" idx="11"/>
          </p:nvPr>
        </p:nvSpPr>
        <p:spPr/>
        <p:txBody>
          <a:bodyPr/>
          <a:lstStyle/>
          <a:p>
            <a:fld id="{218B9C4F-B695-C54C-924B-61748EE6A7C5}" type="slidenum">
              <a:rPr lang="en-US" smtClean="0"/>
              <a:pPr/>
              <a:t>11</a:t>
            </a:fld>
            <a:endParaRPr lang="en-US" dirty="0"/>
          </a:p>
        </p:txBody>
      </p:sp>
      <p:pic>
        <p:nvPicPr>
          <p:cNvPr id="5122" name="Picture 2" descr="https://s3.ca-central-1.amazonaws.com/assets.jmir.org/assets/861c5b01bfe8b06778924667b3ec90e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499" y="2315394"/>
            <a:ext cx="4608726" cy="307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620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5793" y="1894344"/>
            <a:ext cx="5275298" cy="2790177"/>
          </a:xfrm>
        </p:spPr>
        <p:txBody>
          <a:bodyPr/>
          <a:lstStyle/>
          <a:p>
            <a:r>
              <a:rPr lang="en-NZ" sz="1400" dirty="0">
                <a:latin typeface="Verdana" charset="0"/>
                <a:ea typeface="Verdana" charset="0"/>
                <a:cs typeface="Verdana" charset="0"/>
              </a:rPr>
              <a:t>2.Difficulties with use</a:t>
            </a:r>
          </a:p>
          <a:p>
            <a:pPr lvl="1" indent="0">
              <a:buNone/>
            </a:pPr>
            <a:r>
              <a:rPr lang="en-NZ" sz="1200" dirty="0">
                <a:latin typeface="Verdana" charset="0"/>
                <a:ea typeface="Verdana" charset="0"/>
                <a:cs typeface="Verdana" charset="0"/>
              </a:rPr>
              <a:t> We had some issues with connectivity” N1</a:t>
            </a:r>
          </a:p>
          <a:p>
            <a:pPr lvl="1" indent="0">
              <a:buNone/>
            </a:pPr>
            <a:r>
              <a:rPr lang="en-NZ" sz="1200" dirty="0">
                <a:latin typeface="Verdana" charset="0"/>
                <a:ea typeface="Verdana" charset="0"/>
                <a:cs typeface="Verdana" charset="0"/>
              </a:rPr>
              <a:t>“Literacy issues – those are the kinds of kids that give up early” N3</a:t>
            </a:r>
          </a:p>
          <a:p>
            <a:pPr lvl="1" indent="0">
              <a:buNone/>
            </a:pPr>
            <a:endParaRPr lang="en-NZ" sz="1400" dirty="0">
              <a:latin typeface="Verdana" charset="0"/>
              <a:ea typeface="Verdana" charset="0"/>
              <a:cs typeface="Verdana" charset="0"/>
            </a:endParaRPr>
          </a:p>
          <a:p>
            <a:r>
              <a:rPr lang="en-NZ" sz="1400" dirty="0">
                <a:latin typeface="Verdana" charset="0"/>
                <a:ea typeface="Verdana" charset="0"/>
                <a:cs typeface="Verdana" charset="0"/>
              </a:rPr>
              <a:t>3. Comparing YouthCHAT with HEEADSSS</a:t>
            </a:r>
          </a:p>
          <a:p>
            <a:pPr lvl="1" indent="0">
              <a:buNone/>
            </a:pPr>
            <a:r>
              <a:rPr lang="en-NZ" sz="1200" dirty="0">
                <a:latin typeface="Verdana" charset="0"/>
                <a:ea typeface="Verdana" charset="0"/>
                <a:cs typeface="Verdana" charset="0"/>
              </a:rPr>
              <a:t>“For me to do a HEEADSSS, it takes so long and then to write it up, whereas YouthCHAT is so quick” N2</a:t>
            </a:r>
            <a:endParaRPr lang="en-GB" sz="1200" dirty="0">
              <a:latin typeface="Verdana" charset="0"/>
              <a:ea typeface="Verdana" charset="0"/>
              <a:cs typeface="Verdana" charset="0"/>
            </a:endParaRPr>
          </a:p>
          <a:p>
            <a:pPr lvl="1" indent="0">
              <a:buNone/>
            </a:pPr>
            <a:r>
              <a:rPr lang="en-NZ" sz="1200" dirty="0">
                <a:latin typeface="Verdana" charset="0"/>
                <a:ea typeface="Verdana" charset="0"/>
                <a:cs typeface="Verdana" charset="0"/>
              </a:rPr>
              <a:t>“I think it’s better to give YouthCHAT first before talking with them face to face as it gets them in the groove, gives them time to get used to answering questions” N2</a:t>
            </a:r>
            <a:r>
              <a:rPr lang="en-GB" sz="1200" dirty="0">
                <a:latin typeface="Verdana" charset="0"/>
                <a:ea typeface="Verdana" charset="0"/>
                <a:cs typeface="Verdana" charset="0"/>
              </a:rPr>
              <a:t> </a:t>
            </a:r>
          </a:p>
          <a:p>
            <a:pPr lvl="1" indent="0">
              <a:buNone/>
            </a:pPr>
            <a:endParaRPr lang="en-NZ" sz="1200" dirty="0">
              <a:latin typeface="Verdana" charset="0"/>
              <a:ea typeface="Verdana" charset="0"/>
              <a:cs typeface="Verdana" charset="0"/>
            </a:endParaRPr>
          </a:p>
          <a:p>
            <a:r>
              <a:rPr lang="en-NZ" sz="1400" dirty="0">
                <a:latin typeface="Verdana" charset="0"/>
                <a:ea typeface="Verdana" charset="0"/>
                <a:cs typeface="Verdana" charset="0"/>
              </a:rPr>
              <a:t>4. Additional uses for YouthCHAT</a:t>
            </a:r>
          </a:p>
          <a:p>
            <a:pPr lvl="1" indent="0">
              <a:buNone/>
            </a:pPr>
            <a:r>
              <a:rPr lang="en-NZ" sz="1200" dirty="0">
                <a:latin typeface="Verdana" charset="0"/>
                <a:ea typeface="Verdana" charset="0"/>
                <a:cs typeface="Verdana" charset="0"/>
              </a:rPr>
              <a:t>“I’d really like the rest of the school health team (counsellors, social workers, nurses, psychologist, addiction workers, GP) to be able to administer YouthCHAT, not just school nurses” N2</a:t>
            </a:r>
            <a:r>
              <a:rPr lang="en-GB" sz="1200" dirty="0">
                <a:latin typeface="Verdana" charset="0"/>
                <a:ea typeface="Verdana" charset="0"/>
                <a:cs typeface="Verdana" charset="0"/>
              </a:rPr>
              <a:t> </a:t>
            </a:r>
          </a:p>
          <a:p>
            <a:pPr lvl="1" indent="0">
              <a:buNone/>
            </a:pPr>
            <a:r>
              <a:rPr lang="en-NZ" sz="1200" dirty="0">
                <a:latin typeface="Verdana" charset="0"/>
                <a:ea typeface="Verdana" charset="0"/>
                <a:cs typeface="Verdana" charset="0"/>
              </a:rPr>
              <a:t>“Be good to ….follow up with them the next year.” N1</a:t>
            </a:r>
            <a:r>
              <a:rPr lang="en-GB" sz="1200" dirty="0">
                <a:latin typeface="Verdana" charset="0"/>
                <a:ea typeface="Verdana" charset="0"/>
                <a:cs typeface="Verdana" charset="0"/>
              </a:rPr>
              <a:t> </a:t>
            </a:r>
            <a:endParaRPr lang="en-NZ" sz="1200" dirty="0">
              <a:latin typeface="Verdana" charset="0"/>
              <a:ea typeface="Verdana" charset="0"/>
              <a:cs typeface="Verdana" charset="0"/>
            </a:endParaRPr>
          </a:p>
          <a:p>
            <a:endParaRPr lang="en-US" dirty="0"/>
          </a:p>
          <a:p>
            <a:endParaRPr lang="en-US" dirty="0"/>
          </a:p>
          <a:p>
            <a:endParaRPr lang="en-US" dirty="0"/>
          </a:p>
          <a:p>
            <a:endParaRPr lang="en-US" dirty="0"/>
          </a:p>
          <a:p>
            <a:endParaRPr lang="en-US" sz="1600" dirty="0"/>
          </a:p>
        </p:txBody>
      </p:sp>
      <p:sp>
        <p:nvSpPr>
          <p:cNvPr id="3" name="Title 2"/>
          <p:cNvSpPr>
            <a:spLocks noGrp="1"/>
          </p:cNvSpPr>
          <p:nvPr>
            <p:ph type="title"/>
          </p:nvPr>
        </p:nvSpPr>
        <p:spPr>
          <a:xfrm>
            <a:off x="568158" y="1176751"/>
            <a:ext cx="8027985" cy="717593"/>
          </a:xfrm>
        </p:spPr>
        <p:txBody>
          <a:bodyPr/>
          <a:lstStyle/>
          <a:p>
            <a:pPr algn="ctr"/>
            <a:r>
              <a:rPr lang="en-US" sz="2800" dirty="0">
                <a:latin typeface="Verdana" charset="0"/>
                <a:ea typeface="Verdana" charset="0"/>
                <a:cs typeface="Verdana" charset="0"/>
              </a:rPr>
              <a:t>2017 study results</a:t>
            </a:r>
            <a:br>
              <a:rPr lang="en-US" sz="2800" dirty="0">
                <a:latin typeface="+mn-lt"/>
              </a:rPr>
            </a:br>
            <a:endParaRPr lang="en-US" sz="2800" dirty="0">
              <a:latin typeface="+mn-lt"/>
            </a:endParaRPr>
          </a:p>
        </p:txBody>
      </p:sp>
      <p:sp>
        <p:nvSpPr>
          <p:cNvPr id="4" name="Slide Number Placeholder 3"/>
          <p:cNvSpPr>
            <a:spLocks noGrp="1"/>
          </p:cNvSpPr>
          <p:nvPr>
            <p:ph type="sldNum" sz="quarter" idx="11"/>
          </p:nvPr>
        </p:nvSpPr>
        <p:spPr/>
        <p:txBody>
          <a:bodyPr/>
          <a:lstStyle/>
          <a:p>
            <a:fld id="{218B9C4F-B695-C54C-924B-61748EE6A7C5}" type="slidenum">
              <a:rPr lang="en-US" smtClean="0"/>
              <a:pPr/>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6291" y="1662546"/>
            <a:ext cx="1889366" cy="18893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83" y="3720956"/>
            <a:ext cx="2662382" cy="2662382"/>
          </a:xfrm>
          <a:prstGeom prst="rect">
            <a:avLst/>
          </a:prstGeom>
        </p:spPr>
      </p:pic>
    </p:spTree>
    <p:extLst>
      <p:ext uri="{BB962C8B-B14F-4D97-AF65-F5344CB8AC3E}">
        <p14:creationId xmlns:p14="http://schemas.microsoft.com/office/powerpoint/2010/main" val="2125766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6883" y="1576273"/>
            <a:ext cx="5280914" cy="4128335"/>
          </a:xfrm>
        </p:spPr>
        <p:txBody>
          <a:bodyPr/>
          <a:lstStyle/>
          <a:p>
            <a:r>
              <a:rPr lang="en-US" dirty="0"/>
              <a:t>Participants: </a:t>
            </a:r>
          </a:p>
          <a:p>
            <a:pPr marL="285750" indent="-285750">
              <a:buFont typeface="Arial" charset="0"/>
              <a:buChar char="•"/>
            </a:pPr>
            <a:r>
              <a:rPr lang="en-US" dirty="0"/>
              <a:t>63% Pacific, 29% Maori, 8% other, </a:t>
            </a:r>
          </a:p>
          <a:p>
            <a:pPr marL="285750" indent="-285750">
              <a:buFont typeface="Arial" charset="0"/>
              <a:buChar char="•"/>
            </a:pPr>
            <a:r>
              <a:rPr lang="en-US" dirty="0"/>
              <a:t>50% male, 48% female, 2% gender diverse</a:t>
            </a:r>
          </a:p>
          <a:p>
            <a:endParaRPr lang="en-US" dirty="0"/>
          </a:p>
          <a:p>
            <a:r>
              <a:rPr lang="en-US" dirty="0"/>
              <a:t>Mean time to complete YouthCHAT:</a:t>
            </a:r>
          </a:p>
          <a:p>
            <a:pPr marL="285750" indent="-285750">
              <a:buFont typeface="Arial" charset="0"/>
              <a:buChar char="•"/>
            </a:pPr>
            <a:r>
              <a:rPr lang="en-NZ" dirty="0"/>
              <a:t>6 minutes and 32 seconds (range 2.13 minutes to 16.45 minutes) </a:t>
            </a:r>
            <a:r>
              <a:rPr lang="en-US" dirty="0"/>
              <a:t> </a:t>
            </a:r>
          </a:p>
          <a:p>
            <a:endParaRPr lang="en-US" dirty="0"/>
          </a:p>
          <a:p>
            <a:r>
              <a:rPr lang="en-US" dirty="0"/>
              <a:t>YouthCHAT remained acceptable to students:</a:t>
            </a:r>
          </a:p>
          <a:p>
            <a:pPr marL="285750" indent="-285750">
              <a:buFont typeface="Arial" charset="0"/>
              <a:buChar char="•"/>
            </a:pPr>
            <a:r>
              <a:rPr lang="en-GB" dirty="0"/>
              <a:t>Mean helpfulness rating 7.3 (3-10) </a:t>
            </a:r>
            <a:endParaRPr lang="en-US" dirty="0"/>
          </a:p>
          <a:p>
            <a:endParaRPr lang="en-US" dirty="0"/>
          </a:p>
          <a:p>
            <a:r>
              <a:rPr lang="en-US" dirty="0"/>
              <a:t>Overall, similar rates of issues detected in 2017 and 2018 except:</a:t>
            </a:r>
          </a:p>
          <a:p>
            <a:pPr marL="285750" indent="-285750">
              <a:buFont typeface="Arial" charset="0"/>
              <a:buChar char="•"/>
            </a:pPr>
            <a:r>
              <a:rPr lang="en-NZ" dirty="0"/>
              <a:t>Perceived life stress (down, p=0.04) Depression (up, p=0.002)</a:t>
            </a:r>
            <a:br>
              <a:rPr lang="en-NZ" dirty="0"/>
            </a:br>
            <a:r>
              <a:rPr lang="en-NZ" dirty="0"/>
              <a:t>Substance misuse (up, p=0.07)</a:t>
            </a:r>
            <a:endParaRPr lang="en-US" dirty="0"/>
          </a:p>
          <a:p>
            <a:endParaRPr lang="en-US" dirty="0"/>
          </a:p>
        </p:txBody>
      </p:sp>
      <p:sp>
        <p:nvSpPr>
          <p:cNvPr id="3" name="Title 2"/>
          <p:cNvSpPr>
            <a:spLocks noGrp="1"/>
          </p:cNvSpPr>
          <p:nvPr>
            <p:ph type="title"/>
          </p:nvPr>
        </p:nvSpPr>
        <p:spPr>
          <a:xfrm>
            <a:off x="812947" y="1049251"/>
            <a:ext cx="8027985" cy="717593"/>
          </a:xfrm>
        </p:spPr>
        <p:txBody>
          <a:bodyPr/>
          <a:lstStyle/>
          <a:p>
            <a:pPr algn="ctr"/>
            <a:r>
              <a:rPr lang="en-US" sz="2800" dirty="0"/>
              <a:t>2018 study results</a:t>
            </a:r>
          </a:p>
        </p:txBody>
      </p:sp>
      <p:sp>
        <p:nvSpPr>
          <p:cNvPr id="4" name="Slide Number Placeholder 3"/>
          <p:cNvSpPr>
            <a:spLocks noGrp="1"/>
          </p:cNvSpPr>
          <p:nvPr>
            <p:ph type="sldNum" sz="quarter" idx="11"/>
          </p:nvPr>
        </p:nvSpPr>
        <p:spPr/>
        <p:txBody>
          <a:bodyPr/>
          <a:lstStyle/>
          <a:p>
            <a:fld id="{218B9C4F-B695-C54C-924B-61748EE6A7C5}" type="slidenum">
              <a:rPr lang="en-US" smtClean="0"/>
              <a:pPr/>
              <a:t>13</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478350766"/>
              </p:ext>
            </p:extLst>
          </p:nvPr>
        </p:nvGraphicFramePr>
        <p:xfrm>
          <a:off x="5847796" y="1766844"/>
          <a:ext cx="3239202" cy="4616490"/>
        </p:xfrm>
        <a:graphic>
          <a:graphicData uri="http://schemas.openxmlformats.org/drawingml/2006/table">
            <a:tbl>
              <a:tblPr firstRow="1" firstCol="1" bandRow="1">
                <a:tableStyleId>{5C22544A-7EE6-4342-B048-85BDC9FD1C3A}</a:tableStyleId>
              </a:tblPr>
              <a:tblGrid>
                <a:gridCol w="1079734">
                  <a:extLst>
                    <a:ext uri="{9D8B030D-6E8A-4147-A177-3AD203B41FA5}">
                      <a16:colId xmlns:a16="http://schemas.microsoft.com/office/drawing/2014/main" val="20000"/>
                    </a:ext>
                  </a:extLst>
                </a:gridCol>
                <a:gridCol w="1079734">
                  <a:extLst>
                    <a:ext uri="{9D8B030D-6E8A-4147-A177-3AD203B41FA5}">
                      <a16:colId xmlns:a16="http://schemas.microsoft.com/office/drawing/2014/main" val="20001"/>
                    </a:ext>
                  </a:extLst>
                </a:gridCol>
                <a:gridCol w="1079734">
                  <a:extLst>
                    <a:ext uri="{9D8B030D-6E8A-4147-A177-3AD203B41FA5}">
                      <a16:colId xmlns:a16="http://schemas.microsoft.com/office/drawing/2014/main" val="20002"/>
                    </a:ext>
                  </a:extLst>
                </a:gridCol>
              </a:tblGrid>
              <a:tr h="961770">
                <a:tc>
                  <a:txBody>
                    <a:bodyPr/>
                    <a:lstStyle/>
                    <a:p>
                      <a:pPr>
                        <a:lnSpc>
                          <a:spcPct val="150000"/>
                        </a:lnSpc>
                        <a:spcAft>
                          <a:spcPts val="0"/>
                        </a:spcAft>
                      </a:pPr>
                      <a:r>
                        <a:rPr lang="en-GB" sz="1000">
                          <a:effectLst/>
                        </a:rPr>
                        <a:t>YouthCHAT domain</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Remained positive in 2018 (% of those positive in 2017)</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New positive cases in 2018 (% of those not positive in 2017)</a:t>
                      </a:r>
                      <a:endParaRPr lang="en-GB" sz="1200">
                        <a:effectLst/>
                        <a:latin typeface="Calibri" charset="0"/>
                        <a:ea typeface="Calibri" charset="0"/>
                        <a:cs typeface="Times New Roman" charset="0"/>
                      </a:endParaRPr>
                    </a:p>
                  </a:txBody>
                  <a:tcPr marL="67990" marR="67990" marT="0" marB="0" anchor="ctr"/>
                </a:tc>
                <a:extLst>
                  <a:ext uri="{0D108BD9-81ED-4DB2-BD59-A6C34878D82A}">
                    <a16:rowId xmlns:a16="http://schemas.microsoft.com/office/drawing/2014/main" val="10000"/>
                  </a:ext>
                </a:extLst>
              </a:tr>
              <a:tr h="288531">
                <a:tc>
                  <a:txBody>
                    <a:bodyPr/>
                    <a:lstStyle/>
                    <a:p>
                      <a:pPr>
                        <a:lnSpc>
                          <a:spcPct val="150000"/>
                        </a:lnSpc>
                        <a:spcAft>
                          <a:spcPts val="0"/>
                        </a:spcAft>
                      </a:pPr>
                      <a:r>
                        <a:rPr lang="en-GB" sz="1200">
                          <a:effectLst/>
                        </a:rPr>
                        <a:t> </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n (%)</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n (%)</a:t>
                      </a:r>
                      <a:endParaRPr lang="en-GB" sz="1200">
                        <a:effectLst/>
                        <a:latin typeface="Calibri" charset="0"/>
                        <a:ea typeface="Calibri" charset="0"/>
                        <a:cs typeface="Times New Roman" charset="0"/>
                      </a:endParaRPr>
                    </a:p>
                  </a:txBody>
                  <a:tcPr marL="67990" marR="67990" marT="0" marB="0" anchor="ctr"/>
                </a:tc>
                <a:extLst>
                  <a:ext uri="{0D108BD9-81ED-4DB2-BD59-A6C34878D82A}">
                    <a16:rowId xmlns:a16="http://schemas.microsoft.com/office/drawing/2014/main" val="10001"/>
                  </a:ext>
                </a:extLst>
              </a:tr>
              <a:tr h="240442">
                <a:tc>
                  <a:txBody>
                    <a:bodyPr/>
                    <a:lstStyle/>
                    <a:p>
                      <a:pPr>
                        <a:lnSpc>
                          <a:spcPct val="150000"/>
                        </a:lnSpc>
                        <a:spcAft>
                          <a:spcPts val="0"/>
                        </a:spcAft>
                      </a:pPr>
                      <a:r>
                        <a:rPr lang="en-GB" sz="1000">
                          <a:effectLst/>
                        </a:rPr>
                        <a:t>Smoking</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6 (67)</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7 (7)</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2"/>
                  </a:ext>
                </a:extLst>
              </a:tr>
              <a:tr h="240442">
                <a:tc>
                  <a:txBody>
                    <a:bodyPr/>
                    <a:lstStyle/>
                    <a:p>
                      <a:pPr>
                        <a:lnSpc>
                          <a:spcPct val="150000"/>
                        </a:lnSpc>
                        <a:spcAft>
                          <a:spcPts val="0"/>
                        </a:spcAft>
                      </a:pPr>
                      <a:r>
                        <a:rPr lang="en-GB" sz="1000">
                          <a:effectLst/>
                        </a:rPr>
                        <a:t>Drinking</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3 (60)</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7 (8)</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3"/>
                  </a:ext>
                </a:extLst>
              </a:tr>
              <a:tr h="240442">
                <a:tc>
                  <a:txBody>
                    <a:bodyPr/>
                    <a:lstStyle/>
                    <a:p>
                      <a:pPr>
                        <a:lnSpc>
                          <a:spcPct val="150000"/>
                        </a:lnSpc>
                        <a:spcAft>
                          <a:spcPts val="0"/>
                        </a:spcAft>
                      </a:pPr>
                      <a:r>
                        <a:rPr lang="en-GB" sz="1000">
                          <a:effectLst/>
                        </a:rPr>
                        <a:t>Drugs</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5 (83)</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7 (8)</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4"/>
                  </a:ext>
                </a:extLst>
              </a:tr>
              <a:tr h="240442">
                <a:tc>
                  <a:txBody>
                    <a:bodyPr/>
                    <a:lstStyle/>
                    <a:p>
                      <a:pPr>
                        <a:lnSpc>
                          <a:spcPct val="150000"/>
                        </a:lnSpc>
                        <a:spcAft>
                          <a:spcPts val="0"/>
                        </a:spcAft>
                      </a:pPr>
                      <a:r>
                        <a:rPr lang="en-GB" sz="1000">
                          <a:effectLst/>
                        </a:rPr>
                        <a:t>Eating Disorder</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92 (99)</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2 (2)</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5"/>
                  </a:ext>
                </a:extLst>
              </a:tr>
              <a:tr h="240442">
                <a:tc>
                  <a:txBody>
                    <a:bodyPr/>
                    <a:lstStyle/>
                    <a:p>
                      <a:pPr>
                        <a:lnSpc>
                          <a:spcPct val="150000"/>
                        </a:lnSpc>
                        <a:spcAft>
                          <a:spcPts val="0"/>
                        </a:spcAft>
                      </a:pPr>
                      <a:r>
                        <a:rPr lang="en-GB" sz="1000">
                          <a:effectLst/>
                        </a:rPr>
                        <a:t>Depression</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5 (42)</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25 (26)</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6"/>
                  </a:ext>
                </a:extLst>
              </a:tr>
              <a:tr h="240442">
                <a:tc>
                  <a:txBody>
                    <a:bodyPr/>
                    <a:lstStyle/>
                    <a:p>
                      <a:pPr>
                        <a:lnSpc>
                          <a:spcPct val="150000"/>
                        </a:lnSpc>
                        <a:spcAft>
                          <a:spcPts val="0"/>
                        </a:spcAft>
                      </a:pPr>
                      <a:r>
                        <a:rPr lang="en-GB" sz="1000">
                          <a:effectLst/>
                        </a:rPr>
                        <a:t>Self-harm</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2 (33)</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3 (3)</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7"/>
                  </a:ext>
                </a:extLst>
              </a:tr>
              <a:tr h="240442">
                <a:tc>
                  <a:txBody>
                    <a:bodyPr/>
                    <a:lstStyle/>
                    <a:p>
                      <a:pPr>
                        <a:lnSpc>
                          <a:spcPct val="150000"/>
                        </a:lnSpc>
                        <a:spcAft>
                          <a:spcPts val="0"/>
                        </a:spcAft>
                      </a:pPr>
                      <a:r>
                        <a:rPr lang="en-GB" sz="1000">
                          <a:effectLst/>
                        </a:rPr>
                        <a:t>Anxiety</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8 (40)</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11 (12)</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8"/>
                  </a:ext>
                </a:extLst>
              </a:tr>
              <a:tr h="240442">
                <a:tc>
                  <a:txBody>
                    <a:bodyPr/>
                    <a:lstStyle/>
                    <a:p>
                      <a:pPr>
                        <a:lnSpc>
                          <a:spcPct val="150000"/>
                        </a:lnSpc>
                        <a:spcAft>
                          <a:spcPts val="0"/>
                        </a:spcAft>
                      </a:pPr>
                      <a:r>
                        <a:rPr lang="en-GB" sz="1000">
                          <a:effectLst/>
                        </a:rPr>
                        <a:t>Stress</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9 (31)</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8 (9)</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09"/>
                  </a:ext>
                </a:extLst>
              </a:tr>
              <a:tr h="240442">
                <a:tc>
                  <a:txBody>
                    <a:bodyPr/>
                    <a:lstStyle/>
                    <a:p>
                      <a:pPr>
                        <a:lnSpc>
                          <a:spcPct val="150000"/>
                        </a:lnSpc>
                        <a:spcAft>
                          <a:spcPts val="0"/>
                        </a:spcAft>
                      </a:pPr>
                      <a:r>
                        <a:rPr lang="en-GB" sz="1000">
                          <a:effectLst/>
                        </a:rPr>
                        <a:t>Behaviour</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36 (68)</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12 (13)</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10"/>
                  </a:ext>
                </a:extLst>
              </a:tr>
              <a:tr h="240442">
                <a:tc>
                  <a:txBody>
                    <a:bodyPr/>
                    <a:lstStyle/>
                    <a:p>
                      <a:pPr>
                        <a:lnSpc>
                          <a:spcPct val="150000"/>
                        </a:lnSpc>
                        <a:spcAft>
                          <a:spcPts val="0"/>
                        </a:spcAft>
                      </a:pPr>
                      <a:r>
                        <a:rPr lang="en-GB" sz="1000">
                          <a:effectLst/>
                        </a:rPr>
                        <a:t>Sexual Health</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9 (43)</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7 (8)</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11"/>
                  </a:ext>
                </a:extLst>
              </a:tr>
              <a:tr h="240442">
                <a:tc>
                  <a:txBody>
                    <a:bodyPr/>
                    <a:lstStyle/>
                    <a:p>
                      <a:pPr>
                        <a:lnSpc>
                          <a:spcPct val="150000"/>
                        </a:lnSpc>
                        <a:spcAft>
                          <a:spcPts val="0"/>
                        </a:spcAft>
                      </a:pPr>
                      <a:r>
                        <a:rPr lang="en-GB" sz="1000">
                          <a:effectLst/>
                        </a:rPr>
                        <a:t>Abuse</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5 (26)</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7 (8)</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12"/>
                  </a:ext>
                </a:extLst>
              </a:tr>
              <a:tr h="240442">
                <a:tc>
                  <a:txBody>
                    <a:bodyPr/>
                    <a:lstStyle/>
                    <a:p>
                      <a:pPr>
                        <a:lnSpc>
                          <a:spcPct val="150000"/>
                        </a:lnSpc>
                        <a:spcAft>
                          <a:spcPts val="0"/>
                        </a:spcAft>
                      </a:pPr>
                      <a:r>
                        <a:rPr lang="en-GB" sz="1000">
                          <a:effectLst/>
                        </a:rPr>
                        <a:t>Anger</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19 (58)</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a:effectLst/>
                        </a:rPr>
                        <a:t>13 (15)</a:t>
                      </a:r>
                      <a:endParaRPr lang="en-GB" sz="120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13"/>
                  </a:ext>
                </a:extLst>
              </a:tr>
              <a:tr h="480885">
                <a:tc>
                  <a:txBody>
                    <a:bodyPr/>
                    <a:lstStyle/>
                    <a:p>
                      <a:pPr>
                        <a:lnSpc>
                          <a:spcPct val="150000"/>
                        </a:lnSpc>
                        <a:spcAft>
                          <a:spcPts val="0"/>
                        </a:spcAft>
                      </a:pPr>
                      <a:r>
                        <a:rPr lang="en-GB" sz="1000">
                          <a:effectLst/>
                        </a:rPr>
                        <a:t>Physical inactivity </a:t>
                      </a:r>
                      <a:endParaRPr lang="en-GB" sz="1200">
                        <a:effectLst/>
                        <a:latin typeface="Calibri" charset="0"/>
                        <a:ea typeface="Calibri" charset="0"/>
                        <a:cs typeface="Times New Roman" charset="0"/>
                      </a:endParaRPr>
                    </a:p>
                  </a:txBody>
                  <a:tcPr marL="67990" marR="67990" marT="0" marB="0" anchor="ctr"/>
                </a:tc>
                <a:tc>
                  <a:txBody>
                    <a:bodyPr/>
                    <a:lstStyle/>
                    <a:p>
                      <a:pPr>
                        <a:lnSpc>
                          <a:spcPct val="150000"/>
                        </a:lnSpc>
                        <a:spcAft>
                          <a:spcPts val="0"/>
                        </a:spcAft>
                      </a:pPr>
                      <a:r>
                        <a:rPr lang="en-GB" sz="1000">
                          <a:effectLst/>
                        </a:rPr>
                        <a:t>17 (46)</a:t>
                      </a:r>
                      <a:endParaRPr lang="en-GB" sz="1200">
                        <a:effectLst/>
                        <a:latin typeface="Calibri" charset="0"/>
                        <a:ea typeface="Calibri" charset="0"/>
                        <a:cs typeface="Times New Roman" charset="0"/>
                      </a:endParaRPr>
                    </a:p>
                  </a:txBody>
                  <a:tcPr marL="67990" marR="67990" marT="0" marB="0" anchor="b"/>
                </a:tc>
                <a:tc>
                  <a:txBody>
                    <a:bodyPr/>
                    <a:lstStyle/>
                    <a:p>
                      <a:pPr>
                        <a:lnSpc>
                          <a:spcPct val="150000"/>
                        </a:lnSpc>
                        <a:spcAft>
                          <a:spcPts val="0"/>
                        </a:spcAft>
                      </a:pPr>
                      <a:r>
                        <a:rPr lang="en-GB" sz="1000" dirty="0">
                          <a:effectLst/>
                        </a:rPr>
                        <a:t>9 (10)</a:t>
                      </a:r>
                      <a:endParaRPr lang="en-GB" sz="1200" dirty="0">
                        <a:effectLst/>
                        <a:latin typeface="Calibri" charset="0"/>
                        <a:ea typeface="Calibri" charset="0"/>
                        <a:cs typeface="Times New Roman" charset="0"/>
                      </a:endParaRPr>
                    </a:p>
                  </a:txBody>
                  <a:tcPr marL="67990" marR="67990" marT="0"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900363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0400" y="1929564"/>
            <a:ext cx="8483600" cy="4128335"/>
          </a:xfrm>
        </p:spPr>
        <p:txBody>
          <a:bodyPr/>
          <a:lstStyle/>
          <a:p>
            <a:pPr marL="285750" indent="-285750">
              <a:buFont typeface="Arial" charset="0"/>
              <a:buChar char="•"/>
            </a:pPr>
            <a:r>
              <a:rPr lang="en-US" dirty="0"/>
              <a:t>Follow-up primarily to school-based services, not external services</a:t>
            </a:r>
          </a:p>
        </p:txBody>
      </p:sp>
      <p:sp>
        <p:nvSpPr>
          <p:cNvPr id="3" name="Title 2"/>
          <p:cNvSpPr>
            <a:spLocks noGrp="1"/>
          </p:cNvSpPr>
          <p:nvPr>
            <p:ph type="title"/>
          </p:nvPr>
        </p:nvSpPr>
        <p:spPr>
          <a:xfrm>
            <a:off x="812947" y="1316747"/>
            <a:ext cx="8027985" cy="717593"/>
          </a:xfrm>
        </p:spPr>
        <p:txBody>
          <a:bodyPr/>
          <a:lstStyle/>
          <a:p>
            <a:pPr algn="ctr"/>
            <a:r>
              <a:rPr lang="en-US" sz="2800" dirty="0"/>
              <a:t>2018 study results</a:t>
            </a:r>
          </a:p>
        </p:txBody>
      </p:sp>
      <p:sp>
        <p:nvSpPr>
          <p:cNvPr id="4" name="Slide Number Placeholder 3"/>
          <p:cNvSpPr>
            <a:spLocks noGrp="1"/>
          </p:cNvSpPr>
          <p:nvPr>
            <p:ph type="sldNum" sz="quarter" idx="11"/>
          </p:nvPr>
        </p:nvSpPr>
        <p:spPr/>
        <p:txBody>
          <a:bodyPr/>
          <a:lstStyle/>
          <a:p>
            <a:fld id="{218B9C4F-B695-C54C-924B-61748EE6A7C5}"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85229707"/>
              </p:ext>
            </p:extLst>
          </p:nvPr>
        </p:nvGraphicFramePr>
        <p:xfrm>
          <a:off x="1060234" y="2432516"/>
          <a:ext cx="7886700" cy="4037988"/>
        </p:xfrm>
        <a:graphic>
          <a:graphicData uri="http://schemas.openxmlformats.org/drawingml/2006/table">
            <a:tbl>
              <a:tblPr firstRow="1" firstCol="1" bandRow="1">
                <a:tableStyleId>{5C22544A-7EE6-4342-B048-85BDC9FD1C3A}</a:tableStyleId>
              </a:tblPr>
              <a:tblGrid>
                <a:gridCol w="1282400">
                  <a:extLst>
                    <a:ext uri="{9D8B030D-6E8A-4147-A177-3AD203B41FA5}">
                      <a16:colId xmlns:a16="http://schemas.microsoft.com/office/drawing/2014/main" val="20000"/>
                    </a:ext>
                  </a:extLst>
                </a:gridCol>
                <a:gridCol w="1124584">
                  <a:extLst>
                    <a:ext uri="{9D8B030D-6E8A-4147-A177-3AD203B41FA5}">
                      <a16:colId xmlns:a16="http://schemas.microsoft.com/office/drawing/2014/main" val="20001"/>
                    </a:ext>
                  </a:extLst>
                </a:gridCol>
                <a:gridCol w="746411">
                  <a:extLst>
                    <a:ext uri="{9D8B030D-6E8A-4147-A177-3AD203B41FA5}">
                      <a16:colId xmlns:a16="http://schemas.microsoft.com/office/drawing/2014/main" val="20002"/>
                    </a:ext>
                  </a:extLst>
                </a:gridCol>
                <a:gridCol w="829994">
                  <a:extLst>
                    <a:ext uri="{9D8B030D-6E8A-4147-A177-3AD203B41FA5}">
                      <a16:colId xmlns:a16="http://schemas.microsoft.com/office/drawing/2014/main" val="20003"/>
                    </a:ext>
                  </a:extLst>
                </a:gridCol>
                <a:gridCol w="905395">
                  <a:extLst>
                    <a:ext uri="{9D8B030D-6E8A-4147-A177-3AD203B41FA5}">
                      <a16:colId xmlns:a16="http://schemas.microsoft.com/office/drawing/2014/main" val="20004"/>
                    </a:ext>
                  </a:extLst>
                </a:gridCol>
                <a:gridCol w="830579">
                  <a:extLst>
                    <a:ext uri="{9D8B030D-6E8A-4147-A177-3AD203B41FA5}">
                      <a16:colId xmlns:a16="http://schemas.microsoft.com/office/drawing/2014/main" val="20005"/>
                    </a:ext>
                  </a:extLst>
                </a:gridCol>
                <a:gridCol w="2167337">
                  <a:extLst>
                    <a:ext uri="{9D8B030D-6E8A-4147-A177-3AD203B41FA5}">
                      <a16:colId xmlns:a16="http://schemas.microsoft.com/office/drawing/2014/main" val="20006"/>
                    </a:ext>
                  </a:extLst>
                </a:gridCol>
              </a:tblGrid>
              <a:tr h="504749">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rowSpan="2">
                  <a:txBody>
                    <a:bodyPr/>
                    <a:lstStyle/>
                    <a:p>
                      <a:pPr algn="ctr">
                        <a:lnSpc>
                          <a:spcPct val="150000"/>
                        </a:lnSpc>
                        <a:spcAft>
                          <a:spcPts val="0"/>
                        </a:spcAft>
                      </a:pPr>
                      <a:r>
                        <a:rPr lang="en-GB" sz="1100">
                          <a:effectLst/>
                        </a:rPr>
                        <a:t> </a:t>
                      </a:r>
                    </a:p>
                    <a:p>
                      <a:pPr algn="ctr">
                        <a:lnSpc>
                          <a:spcPct val="150000"/>
                        </a:lnSpc>
                        <a:spcAft>
                          <a:spcPts val="0"/>
                        </a:spcAft>
                      </a:pPr>
                      <a:r>
                        <a:rPr lang="en-GB" sz="1100">
                          <a:effectLst/>
                        </a:rPr>
                        <a:t>No follow-up required</a:t>
                      </a:r>
                    </a:p>
                    <a:p>
                      <a:pPr algn="ctr">
                        <a:lnSpc>
                          <a:spcPct val="150000"/>
                        </a:lnSpc>
                        <a:spcAft>
                          <a:spcPts val="0"/>
                        </a:spcAft>
                      </a:pPr>
                      <a:r>
                        <a:rPr lang="en-GB" sz="1100">
                          <a:effectLst/>
                        </a:rPr>
                        <a:t>n (%)</a:t>
                      </a:r>
                      <a:endParaRPr lang="en-GB" sz="1100">
                        <a:effectLst/>
                        <a:latin typeface="Calibri" charset="0"/>
                        <a:ea typeface="Calibri" charset="0"/>
                        <a:cs typeface="Times New Roman" charset="0"/>
                      </a:endParaRPr>
                    </a:p>
                  </a:txBody>
                  <a:tcPr marL="63094" marR="63094" marT="0" marB="0" anchor="ctr"/>
                </a:tc>
                <a:tc gridSpan="3">
                  <a:txBody>
                    <a:bodyPr/>
                    <a:lstStyle/>
                    <a:p>
                      <a:pPr algn="ctr">
                        <a:lnSpc>
                          <a:spcPct val="150000"/>
                        </a:lnSpc>
                        <a:spcAft>
                          <a:spcPts val="0"/>
                        </a:spcAft>
                      </a:pPr>
                      <a:r>
                        <a:rPr lang="en-GB" sz="1100">
                          <a:effectLst/>
                        </a:rPr>
                        <a:t> </a:t>
                      </a:r>
                    </a:p>
                    <a:p>
                      <a:pPr algn="ctr">
                        <a:lnSpc>
                          <a:spcPct val="150000"/>
                        </a:lnSpc>
                        <a:spcAft>
                          <a:spcPts val="0"/>
                        </a:spcAft>
                      </a:pPr>
                      <a:r>
                        <a:rPr lang="en-GB" sz="1100">
                          <a:effectLst/>
                        </a:rPr>
                        <a:t>Referrals to internal school staff</a:t>
                      </a:r>
                      <a:endParaRPr lang="en-GB" sz="1100">
                        <a:effectLst/>
                        <a:latin typeface="Calibri" charset="0"/>
                        <a:ea typeface="Calibri" charset="0"/>
                        <a:cs typeface="Times New Roman" charset="0"/>
                      </a:endParaRPr>
                    </a:p>
                  </a:txBody>
                  <a:tcPr marL="63094" marR="63094" marT="0" marB="0" anchor="ctr"/>
                </a:tc>
                <a:tc hMerge="1">
                  <a:txBody>
                    <a:bodyPr/>
                    <a:lstStyle/>
                    <a:p>
                      <a:endParaRPr lang="en-US"/>
                    </a:p>
                  </a:txBody>
                  <a:tcPr/>
                </a:tc>
                <a:tc hMerge="1">
                  <a:txBody>
                    <a:bodyPr/>
                    <a:lstStyle/>
                    <a:p>
                      <a:endParaRPr lang="en-US"/>
                    </a:p>
                  </a:txBody>
                  <a:tcPr/>
                </a:tc>
                <a:tc gridSpan="2">
                  <a:txBody>
                    <a:bodyPr/>
                    <a:lstStyle/>
                    <a:p>
                      <a:pPr algn="ctr">
                        <a:lnSpc>
                          <a:spcPct val="150000"/>
                        </a:lnSpc>
                        <a:spcAft>
                          <a:spcPts val="0"/>
                        </a:spcAft>
                      </a:pPr>
                      <a:r>
                        <a:rPr lang="en-GB" sz="1100">
                          <a:effectLst/>
                        </a:rPr>
                        <a:t> </a:t>
                      </a:r>
                    </a:p>
                    <a:p>
                      <a:pPr algn="ctr">
                        <a:lnSpc>
                          <a:spcPct val="150000"/>
                        </a:lnSpc>
                        <a:spcAft>
                          <a:spcPts val="0"/>
                        </a:spcAft>
                      </a:pPr>
                      <a:r>
                        <a:rPr lang="en-GB" sz="1100">
                          <a:effectLst/>
                        </a:rPr>
                        <a:t>Referrals to external agencies and programmes</a:t>
                      </a:r>
                      <a:endParaRPr lang="en-GB" sz="1100">
                        <a:effectLst/>
                        <a:latin typeface="Calibri" charset="0"/>
                        <a:ea typeface="Calibri" charset="0"/>
                        <a:cs typeface="Times New Roman" charset="0"/>
                      </a:endParaRPr>
                    </a:p>
                  </a:txBody>
                  <a:tcPr marL="63094" marR="63094" marT="0" marB="0" anchor="ctr"/>
                </a:tc>
                <a:tc hMerge="1">
                  <a:txBody>
                    <a:bodyPr/>
                    <a:lstStyle/>
                    <a:p>
                      <a:endParaRPr lang="en-US"/>
                    </a:p>
                  </a:txBody>
                  <a:tcPr/>
                </a:tc>
                <a:extLst>
                  <a:ext uri="{0D108BD9-81ED-4DB2-BD59-A6C34878D82A}">
                    <a16:rowId xmlns:a16="http://schemas.microsoft.com/office/drawing/2014/main" val="10000"/>
                  </a:ext>
                </a:extLst>
              </a:tr>
              <a:tr h="757123">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vMerge="1">
                  <a:txBody>
                    <a:bodyPr/>
                    <a:lstStyle/>
                    <a:p>
                      <a:endParaRPr lang="en-US"/>
                    </a:p>
                  </a:txBody>
                  <a:tcPr/>
                </a:tc>
                <a:tc>
                  <a:txBody>
                    <a:bodyPr/>
                    <a:lstStyle/>
                    <a:p>
                      <a:pPr algn="ctr">
                        <a:lnSpc>
                          <a:spcPct val="150000"/>
                        </a:lnSpc>
                        <a:spcAft>
                          <a:spcPts val="0"/>
                        </a:spcAft>
                      </a:pPr>
                      <a:r>
                        <a:rPr lang="en-GB" sz="1100">
                          <a:effectLst/>
                        </a:rPr>
                        <a:t>Nurse</a:t>
                      </a:r>
                    </a:p>
                    <a:p>
                      <a:pPr algn="ctr">
                        <a:lnSpc>
                          <a:spcPct val="150000"/>
                        </a:lnSpc>
                        <a:spcAft>
                          <a:spcPts val="0"/>
                        </a:spcAft>
                      </a:pPr>
                      <a:r>
                        <a:rPr lang="en-GB" sz="1100">
                          <a:effectLst/>
                        </a:rPr>
                        <a:t>N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Counsellor</a:t>
                      </a:r>
                    </a:p>
                    <a:p>
                      <a:pPr algn="ctr">
                        <a:lnSpc>
                          <a:spcPct val="150000"/>
                        </a:lnSpc>
                        <a:spcAft>
                          <a:spcPts val="0"/>
                        </a:spcAft>
                      </a:pPr>
                      <a:r>
                        <a:rPr lang="en-GB" sz="1100">
                          <a:effectLst/>
                        </a:rPr>
                        <a:t>N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Social worker</a:t>
                      </a:r>
                    </a:p>
                    <a:p>
                      <a:pPr algn="ctr">
                        <a:lnSpc>
                          <a:spcPct val="150000"/>
                        </a:lnSpc>
                        <a:spcAft>
                          <a:spcPts val="0"/>
                        </a:spcAft>
                      </a:pPr>
                      <a:r>
                        <a:rPr lang="en-GB" sz="1100">
                          <a:effectLst/>
                        </a:rPr>
                        <a:t>N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p>
                    <a:p>
                      <a:pPr algn="ctr">
                        <a:lnSpc>
                          <a:spcPct val="150000"/>
                        </a:lnSpc>
                        <a:spcAft>
                          <a:spcPts val="0"/>
                        </a:spcAft>
                      </a:pPr>
                      <a:r>
                        <a:rPr lang="en-GB" sz="1100">
                          <a:effectLst/>
                        </a:rPr>
                        <a:t>N (%)</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dirty="0">
                          <a:effectLst/>
                        </a:rPr>
                        <a:t> </a:t>
                      </a:r>
                    </a:p>
                    <a:p>
                      <a:pPr algn="ctr">
                        <a:lnSpc>
                          <a:spcPct val="150000"/>
                        </a:lnSpc>
                        <a:spcAft>
                          <a:spcPts val="0"/>
                        </a:spcAft>
                      </a:pPr>
                      <a:r>
                        <a:rPr lang="en-GB" sz="1100" dirty="0">
                          <a:effectLst/>
                        </a:rPr>
                        <a:t>Type of referral</a:t>
                      </a:r>
                      <a:endParaRPr lang="en-GB" sz="1100" dirty="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1"/>
                  </a:ext>
                </a:extLst>
              </a:tr>
              <a:tr h="252374">
                <a:tc>
                  <a:txBody>
                    <a:bodyPr/>
                    <a:lstStyle/>
                    <a:p>
                      <a:pPr algn="l">
                        <a:lnSpc>
                          <a:spcPct val="150000"/>
                        </a:lnSpc>
                        <a:spcAft>
                          <a:spcPts val="0"/>
                        </a:spcAft>
                      </a:pPr>
                      <a:r>
                        <a:rPr lang="en-GB" sz="1100">
                          <a:effectLst/>
                        </a:rPr>
                        <a:t>Depression</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100 (88)</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 (1)</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13 (12)</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2 (2)</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Specialist mental health service</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2"/>
                  </a:ext>
                </a:extLst>
              </a:tr>
              <a:tr h="252374">
                <a:tc>
                  <a:txBody>
                    <a:bodyPr/>
                    <a:lstStyle/>
                    <a:p>
                      <a:pPr algn="l">
                        <a:lnSpc>
                          <a:spcPct val="150000"/>
                        </a:lnSpc>
                        <a:spcAft>
                          <a:spcPts val="0"/>
                        </a:spcAft>
                      </a:pPr>
                      <a:r>
                        <a:rPr lang="en-GB" sz="1100">
                          <a:effectLst/>
                        </a:rPr>
                        <a:t>Self-harm</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104 (92)</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 (1)</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9 (8)</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3"/>
                  </a:ext>
                </a:extLst>
              </a:tr>
              <a:tr h="252374">
                <a:tc>
                  <a:txBody>
                    <a:bodyPr/>
                    <a:lstStyle/>
                    <a:p>
                      <a:pPr algn="l">
                        <a:lnSpc>
                          <a:spcPct val="150000"/>
                        </a:lnSpc>
                        <a:spcAft>
                          <a:spcPts val="0"/>
                        </a:spcAft>
                      </a:pPr>
                      <a:r>
                        <a:rPr lang="en-GB" sz="1100">
                          <a:effectLst/>
                        </a:rPr>
                        <a:t>Anxiety</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97 (86)</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16 (14)</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4"/>
                  </a:ext>
                </a:extLst>
              </a:tr>
              <a:tr h="252374">
                <a:tc>
                  <a:txBody>
                    <a:bodyPr/>
                    <a:lstStyle/>
                    <a:p>
                      <a:pPr algn="l">
                        <a:lnSpc>
                          <a:spcPct val="150000"/>
                        </a:lnSpc>
                        <a:spcAft>
                          <a:spcPts val="0"/>
                        </a:spcAft>
                      </a:pPr>
                      <a:r>
                        <a:rPr lang="en-GB" sz="1100">
                          <a:effectLst/>
                        </a:rPr>
                        <a:t>Substance misuse</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96 (85)</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 (1)</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8 (7)</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11 (10)</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Addictions programme</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5"/>
                  </a:ext>
                </a:extLst>
              </a:tr>
              <a:tr h="252374">
                <a:tc>
                  <a:txBody>
                    <a:bodyPr/>
                    <a:lstStyle/>
                    <a:p>
                      <a:pPr algn="l">
                        <a:lnSpc>
                          <a:spcPct val="150000"/>
                        </a:lnSpc>
                        <a:spcAft>
                          <a:spcPts val="0"/>
                        </a:spcAft>
                      </a:pPr>
                      <a:r>
                        <a:rPr lang="en-GB" sz="1100">
                          <a:effectLst/>
                        </a:rPr>
                        <a:t>Sexual health</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89 (79)</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11 (10)</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17 (15)</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6"/>
                  </a:ext>
                </a:extLst>
              </a:tr>
              <a:tr h="252374">
                <a:tc>
                  <a:txBody>
                    <a:bodyPr/>
                    <a:lstStyle/>
                    <a:p>
                      <a:pPr algn="l">
                        <a:lnSpc>
                          <a:spcPct val="150000"/>
                        </a:lnSpc>
                        <a:spcAft>
                          <a:spcPts val="0"/>
                        </a:spcAft>
                      </a:pPr>
                      <a:r>
                        <a:rPr lang="en-GB" sz="1100">
                          <a:effectLst/>
                        </a:rPr>
                        <a:t>Eating/ exercise</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95 (84)</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 (1)</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3 (2.6)</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15 (13)</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Fitness programme</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7"/>
                  </a:ext>
                </a:extLst>
              </a:tr>
              <a:tr h="504749">
                <a:tc>
                  <a:txBody>
                    <a:bodyPr/>
                    <a:lstStyle/>
                    <a:p>
                      <a:pPr algn="l">
                        <a:lnSpc>
                          <a:spcPct val="150000"/>
                        </a:lnSpc>
                        <a:spcAft>
                          <a:spcPts val="0"/>
                        </a:spcAft>
                      </a:pPr>
                      <a:r>
                        <a:rPr lang="en-GB" sz="1100">
                          <a:effectLst/>
                        </a:rPr>
                        <a:t>Behaviour concerns</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95 (84)</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17 (15)</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 (1)</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Behaviour support service</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8"/>
                  </a:ext>
                </a:extLst>
              </a:tr>
              <a:tr h="504749">
                <a:tc>
                  <a:txBody>
                    <a:bodyPr/>
                    <a:lstStyle/>
                    <a:p>
                      <a:pPr algn="l">
                        <a:lnSpc>
                          <a:spcPct val="150000"/>
                        </a:lnSpc>
                        <a:spcAft>
                          <a:spcPts val="0"/>
                        </a:spcAft>
                      </a:pPr>
                      <a:r>
                        <a:rPr lang="en-GB" sz="1100">
                          <a:effectLst/>
                        </a:rPr>
                        <a:t>Safety</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77 (68)</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 (1)</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34 (30)</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2 (2)</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a:effectLst/>
                        </a:rPr>
                        <a:t>Anger management counselling agency</a:t>
                      </a:r>
                      <a:endParaRPr lang="en-GB" sz="110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09"/>
                  </a:ext>
                </a:extLst>
              </a:tr>
              <a:tr h="252374">
                <a:tc>
                  <a:txBody>
                    <a:bodyPr/>
                    <a:lstStyle/>
                    <a:p>
                      <a:pPr algn="l">
                        <a:lnSpc>
                          <a:spcPct val="150000"/>
                        </a:lnSpc>
                        <a:spcAft>
                          <a:spcPts val="0"/>
                        </a:spcAft>
                      </a:pPr>
                      <a:r>
                        <a:rPr lang="en-GB" sz="1100">
                          <a:effectLst/>
                        </a:rPr>
                        <a:t>Stress</a:t>
                      </a:r>
                      <a:endParaRPr lang="en-GB" sz="1100">
                        <a:effectLst/>
                        <a:latin typeface="Calibri" charset="0"/>
                        <a:ea typeface="Calibri" charset="0"/>
                        <a:cs typeface="Times New Roman" charset="0"/>
                      </a:endParaRPr>
                    </a:p>
                  </a:txBody>
                  <a:tcPr marL="63094" marR="63094" marT="0" marB="0"/>
                </a:tc>
                <a:tc>
                  <a:txBody>
                    <a:bodyPr/>
                    <a:lstStyle/>
                    <a:p>
                      <a:pPr algn="ctr">
                        <a:lnSpc>
                          <a:spcPct val="150000"/>
                        </a:lnSpc>
                        <a:spcAft>
                          <a:spcPts val="0"/>
                        </a:spcAft>
                      </a:pPr>
                      <a:r>
                        <a:rPr lang="en-GB" sz="1100">
                          <a:effectLst/>
                        </a:rPr>
                        <a:t>85 (75)</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21 (19)</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11 (10)</a:t>
                      </a:r>
                      <a:endParaRPr lang="en-GB" sz="1100">
                        <a:effectLst/>
                        <a:latin typeface="Calibri" charset="0"/>
                        <a:ea typeface="Calibri" charset="0"/>
                        <a:cs typeface="Times New Roman" charset="0"/>
                      </a:endParaRPr>
                    </a:p>
                  </a:txBody>
                  <a:tcPr marL="63094" marR="63094" marT="0" marB="0" anchor="ctr"/>
                </a:tc>
                <a:tc>
                  <a:txBody>
                    <a:bodyPr/>
                    <a:lstStyle/>
                    <a:p>
                      <a:pPr algn="ctr">
                        <a:lnSpc>
                          <a:spcPct val="150000"/>
                        </a:lnSpc>
                        <a:spcAft>
                          <a:spcPts val="0"/>
                        </a:spcAft>
                      </a:pPr>
                      <a:r>
                        <a:rPr lang="en-GB" sz="1100">
                          <a:effectLst/>
                        </a:rPr>
                        <a:t> </a:t>
                      </a:r>
                      <a:endParaRPr lang="en-GB" sz="1100">
                        <a:effectLst/>
                        <a:latin typeface="Calibri" charset="0"/>
                        <a:ea typeface="Calibri" charset="0"/>
                        <a:cs typeface="Times New Roman" charset="0"/>
                      </a:endParaRPr>
                    </a:p>
                  </a:txBody>
                  <a:tcPr marL="63094" marR="63094" marT="0" marB="0" anchor="ctr"/>
                </a:tc>
                <a:tc>
                  <a:txBody>
                    <a:bodyPr/>
                    <a:lstStyle/>
                    <a:p>
                      <a:pPr algn="l">
                        <a:lnSpc>
                          <a:spcPct val="150000"/>
                        </a:lnSpc>
                        <a:spcAft>
                          <a:spcPts val="0"/>
                        </a:spcAft>
                      </a:pPr>
                      <a:r>
                        <a:rPr lang="en-GB" sz="1100" dirty="0">
                          <a:effectLst/>
                        </a:rPr>
                        <a:t> </a:t>
                      </a:r>
                      <a:endParaRPr lang="en-GB" sz="1100" dirty="0">
                        <a:effectLst/>
                        <a:latin typeface="Calibri" charset="0"/>
                        <a:ea typeface="Calibri" charset="0"/>
                        <a:cs typeface="Times New Roman" charset="0"/>
                      </a:endParaRPr>
                    </a:p>
                  </a:txBody>
                  <a:tcPr marL="63094" marR="63094"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50406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7664" y="2017487"/>
            <a:ext cx="5019961" cy="2501148"/>
          </a:xfrm>
        </p:spPr>
        <p:txBody>
          <a:bodyPr/>
          <a:lstStyle/>
          <a:p>
            <a:pPr marL="285750" indent="-285750">
              <a:buFont typeface="Arial" charset="0"/>
              <a:buChar char="•"/>
            </a:pPr>
            <a:r>
              <a:rPr lang="en-US" dirty="0"/>
              <a:t>YouthCHAT is a viable screener for use in NZ high schools </a:t>
            </a:r>
            <a:r>
              <a:rPr lang="mr-IN" dirty="0"/>
              <a:t>–</a:t>
            </a:r>
            <a:r>
              <a:rPr lang="en-US" dirty="0"/>
              <a:t> quick, cheap and acceptable to users</a:t>
            </a:r>
          </a:p>
          <a:p>
            <a:pPr marL="285750" indent="-285750">
              <a:buFont typeface="Arial" charset="0"/>
              <a:buChar char="•"/>
            </a:pPr>
            <a:endParaRPr lang="en-US" dirty="0"/>
          </a:p>
          <a:p>
            <a:pPr marL="285750" indent="-285750">
              <a:buFont typeface="Arial" charset="0"/>
              <a:buChar char="•"/>
            </a:pPr>
            <a:r>
              <a:rPr lang="en-US" dirty="0"/>
              <a:t>Further research is needed to evaluate rates of identified issues in other years (years 11-13; 15-18 year olds) and in different types of school settings</a:t>
            </a:r>
          </a:p>
          <a:p>
            <a:pPr marL="285750" indent="-285750">
              <a:buFont typeface="Arial" charset="0"/>
              <a:buChar char="•"/>
            </a:pPr>
            <a:endParaRPr lang="en-US" dirty="0"/>
          </a:p>
          <a:p>
            <a:pPr marL="285750" indent="-285750">
              <a:buFont typeface="Arial" charset="0"/>
              <a:buChar char="•"/>
            </a:pPr>
            <a:r>
              <a:rPr lang="en-US" dirty="0"/>
              <a:t>Routine screening may provide a way to evaluate the effectiveness of (especially school-based) preventative and/or therapeutic interventions</a:t>
            </a:r>
          </a:p>
          <a:p>
            <a:endParaRPr lang="en-US" dirty="0"/>
          </a:p>
          <a:p>
            <a:endParaRPr lang="en-US" dirty="0"/>
          </a:p>
          <a:p>
            <a:endParaRPr lang="en-US" dirty="0"/>
          </a:p>
          <a:p>
            <a:endParaRPr lang="en-US" dirty="0"/>
          </a:p>
        </p:txBody>
      </p:sp>
      <p:sp>
        <p:nvSpPr>
          <p:cNvPr id="3" name="Title 2"/>
          <p:cNvSpPr>
            <a:spLocks noGrp="1"/>
          </p:cNvSpPr>
          <p:nvPr>
            <p:ph type="title"/>
          </p:nvPr>
        </p:nvSpPr>
        <p:spPr>
          <a:xfrm>
            <a:off x="3535365" y="1209799"/>
            <a:ext cx="8027985" cy="717593"/>
          </a:xfrm>
        </p:spPr>
        <p:txBody>
          <a:bodyPr/>
          <a:lstStyle/>
          <a:p>
            <a:r>
              <a:rPr lang="en-US" sz="2800" dirty="0"/>
              <a:t>What next?</a:t>
            </a:r>
          </a:p>
        </p:txBody>
      </p:sp>
      <p:sp>
        <p:nvSpPr>
          <p:cNvPr id="4" name="Slide Number Placeholder 3"/>
          <p:cNvSpPr>
            <a:spLocks noGrp="1"/>
          </p:cNvSpPr>
          <p:nvPr>
            <p:ph type="sldNum" sz="quarter" idx="11"/>
          </p:nvPr>
        </p:nvSpPr>
        <p:spPr/>
        <p:txBody>
          <a:bodyPr/>
          <a:lstStyle/>
          <a:p>
            <a:fld id="{218B9C4F-B695-C54C-924B-61748EE6A7C5}" type="slidenum">
              <a:rPr lang="en-US" smtClean="0"/>
              <a:pPr/>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624" y="2618510"/>
            <a:ext cx="3300845" cy="2475634"/>
          </a:xfrm>
          <a:prstGeom prst="rect">
            <a:avLst/>
          </a:prstGeom>
        </p:spPr>
      </p:pic>
    </p:spTree>
    <p:extLst>
      <p:ext uri="{BB962C8B-B14F-4D97-AF65-F5344CB8AC3E}">
        <p14:creationId xmlns:p14="http://schemas.microsoft.com/office/powerpoint/2010/main" val="1089337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74215" y="1881366"/>
            <a:ext cx="8027987" cy="4696079"/>
          </a:xfrm>
        </p:spPr>
        <p:txBody>
          <a:bodyPr/>
          <a:lstStyle/>
          <a:p>
            <a:pPr algn="ctr"/>
            <a:r>
              <a:rPr lang="en-US" sz="4400" dirty="0"/>
              <a:t>Thank you</a:t>
            </a:r>
          </a:p>
          <a:p>
            <a:pPr algn="ctr"/>
            <a:endParaRPr lang="en-US" sz="4400" dirty="0"/>
          </a:p>
          <a:p>
            <a:pPr algn="ctr"/>
            <a:endParaRPr lang="en-US" dirty="0"/>
          </a:p>
          <a:p>
            <a:pPr lvl="0" algn="ctr"/>
            <a:r>
              <a:rPr lang="en-US" dirty="0"/>
              <a:t>Photo credits: </a:t>
            </a:r>
            <a:r>
              <a:rPr lang="en-US" dirty="0" err="1"/>
              <a:t>Tophee</a:t>
            </a:r>
            <a:r>
              <a:rPr lang="en-US" dirty="0"/>
              <a:t> Marquez, Kat Jayne, </a:t>
            </a:r>
            <a:r>
              <a:rPr lang="en-US" dirty="0" err="1"/>
              <a:t>Rebcentre</a:t>
            </a:r>
            <a:r>
              <a:rPr lang="en-US" dirty="0"/>
              <a:t> Moscow, </a:t>
            </a:r>
            <a:r>
              <a:rPr lang="x-none" altLang="x-none" b="1" dirty="0">
                <a:latin typeface="Verdana" charset="0"/>
                <a:ea typeface="Verdana" charset="0"/>
                <a:cs typeface="Verdana" charset="0"/>
              </a:rPr>
              <a:t>周 康</a:t>
            </a:r>
            <a:endParaRPr lang="x-none" altLang="x-none" b="1" dirty="0">
              <a:latin typeface="Verdana" charset="0"/>
              <a:ea typeface="Verdana" charset="0"/>
              <a:cs typeface="Verdana" charset="0"/>
              <a:hlinkClick r:id="rId2"/>
            </a:endParaRPr>
          </a:p>
          <a:p>
            <a:pPr algn="ctr"/>
            <a:r>
              <a:rPr lang="en-US" dirty="0" err="1"/>
              <a:t>Fauxels</a:t>
            </a:r>
            <a:r>
              <a:rPr lang="en-US" dirty="0"/>
              <a:t> from </a:t>
            </a:r>
            <a:r>
              <a:rPr lang="en-US" dirty="0" err="1"/>
              <a:t>Pexels</a:t>
            </a:r>
            <a:endParaRPr lang="en-US" dirty="0"/>
          </a:p>
          <a:p>
            <a:pPr algn="ctr"/>
            <a:endParaRPr lang="en-US" dirty="0"/>
          </a:p>
          <a:p>
            <a:pPr algn="ctr"/>
            <a:endParaRPr lang="en-US" dirty="0"/>
          </a:p>
          <a:p>
            <a:pPr algn="ctr"/>
            <a:endParaRPr lang="en-US" dirty="0"/>
          </a:p>
          <a:p>
            <a:pPr algn="ctr"/>
            <a:endParaRPr lang="en-US" dirty="0"/>
          </a:p>
          <a:p>
            <a:pPr algn="ctr"/>
            <a:r>
              <a:rPr lang="en-US" dirty="0"/>
              <a:t>h.thabrew@auckland.ac.nz</a:t>
            </a:r>
          </a:p>
        </p:txBody>
      </p:sp>
    </p:spTree>
    <p:extLst>
      <p:ext uri="{BB962C8B-B14F-4D97-AF65-F5344CB8AC3E}">
        <p14:creationId xmlns:p14="http://schemas.microsoft.com/office/powerpoint/2010/main" val="392903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0399" y="1991313"/>
            <a:ext cx="4091761" cy="3947032"/>
          </a:xfrm>
        </p:spPr>
        <p:txBody>
          <a:bodyPr/>
          <a:lstStyle/>
          <a:p>
            <a:pPr marL="285750" indent="-285750">
              <a:buFont typeface="Arial" charset="0"/>
              <a:buChar char="•"/>
            </a:pPr>
            <a:r>
              <a:rPr lang="en-US" dirty="0"/>
              <a:t>1/3 NZ young people experience anxiety and/or depression</a:t>
            </a:r>
          </a:p>
          <a:p>
            <a:pPr marL="285750" indent="-285750">
              <a:buFont typeface="Arial" charset="0"/>
              <a:buChar char="•"/>
            </a:pPr>
            <a:endParaRPr lang="en-US" dirty="0"/>
          </a:p>
          <a:p>
            <a:pPr marL="285750" indent="-285750">
              <a:buFont typeface="Arial" charset="0"/>
              <a:buChar char="•"/>
            </a:pPr>
            <a:r>
              <a:rPr lang="en-US" dirty="0"/>
              <a:t>1/4 engage in hazardous alcohol use</a:t>
            </a:r>
          </a:p>
          <a:p>
            <a:pPr marL="285750" indent="-285750">
              <a:buFont typeface="Arial" charset="0"/>
              <a:buChar char="•"/>
            </a:pPr>
            <a:endParaRPr lang="en-US" dirty="0"/>
          </a:p>
          <a:p>
            <a:pPr marL="285750" indent="-285750">
              <a:buFont typeface="Arial" charset="0"/>
              <a:buChar char="•"/>
            </a:pPr>
            <a:r>
              <a:rPr lang="en-US" dirty="0"/>
              <a:t>Highest rate of suicide in 15-24 year age group within OECD </a:t>
            </a:r>
          </a:p>
          <a:p>
            <a:pPr marL="285750" indent="-285750">
              <a:buFont typeface="Arial" charset="0"/>
              <a:buChar char="•"/>
            </a:pPr>
            <a:endParaRPr lang="en-US" dirty="0"/>
          </a:p>
          <a:p>
            <a:pPr marL="285750" indent="-285750">
              <a:buFont typeface="Arial" charset="0"/>
              <a:buChar char="•"/>
            </a:pPr>
            <a:r>
              <a:rPr lang="en-US" dirty="0"/>
              <a:t>Limited help-seeking (stigma, limited health literacy)</a:t>
            </a:r>
          </a:p>
          <a:p>
            <a:pPr marL="285750" indent="-285750">
              <a:buFont typeface="Arial" charset="0"/>
              <a:buChar char="•"/>
            </a:pPr>
            <a:endParaRPr lang="en-US" dirty="0"/>
          </a:p>
          <a:p>
            <a:pPr marL="285750" indent="-285750">
              <a:buFont typeface="Arial" charset="0"/>
              <a:buChar char="•"/>
            </a:pPr>
            <a:r>
              <a:rPr lang="en-US" dirty="0"/>
              <a:t>Long-term personal and societal consequences</a:t>
            </a:r>
          </a:p>
          <a:p>
            <a:endParaRPr lang="en-US" dirty="0"/>
          </a:p>
          <a:p>
            <a:endParaRPr lang="en-US" dirty="0"/>
          </a:p>
        </p:txBody>
      </p:sp>
      <p:sp>
        <p:nvSpPr>
          <p:cNvPr id="3" name="Title 2"/>
          <p:cNvSpPr>
            <a:spLocks noGrp="1"/>
          </p:cNvSpPr>
          <p:nvPr>
            <p:ph type="title"/>
          </p:nvPr>
        </p:nvSpPr>
        <p:spPr>
          <a:xfrm>
            <a:off x="552440" y="1091763"/>
            <a:ext cx="9033694" cy="717593"/>
          </a:xfrm>
        </p:spPr>
        <p:txBody>
          <a:bodyPr/>
          <a:lstStyle/>
          <a:p>
            <a:r>
              <a:rPr lang="en-US" sz="2800" dirty="0"/>
              <a:t>Psychosocial issues in NZ young people</a:t>
            </a:r>
          </a:p>
        </p:txBody>
      </p:sp>
      <p:sp>
        <p:nvSpPr>
          <p:cNvPr id="4" name="Slide Number Placeholder 3"/>
          <p:cNvSpPr>
            <a:spLocks noGrp="1"/>
          </p:cNvSpPr>
          <p:nvPr>
            <p:ph type="sldNum" sz="quarter" idx="11"/>
          </p:nvPr>
        </p:nvSpPr>
        <p:spPr/>
        <p:txBody>
          <a:bodyPr/>
          <a:lstStyle/>
          <a:p>
            <a:fld id="{218B9C4F-B695-C54C-924B-61748EE6A7C5}" type="slidenum">
              <a:rPr lang="en-US" smtClean="0"/>
              <a:pPr/>
              <a:t>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948" y="4692096"/>
            <a:ext cx="2730466" cy="182031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907" y="3282677"/>
            <a:ext cx="2492953" cy="16618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9948" y="2124639"/>
            <a:ext cx="2391436" cy="1596023"/>
          </a:xfrm>
          <a:prstGeom prst="rect">
            <a:avLst/>
          </a:prstGeom>
        </p:spPr>
      </p:pic>
    </p:spTree>
    <p:extLst>
      <p:ext uri="{BB962C8B-B14F-4D97-AF65-F5344CB8AC3E}">
        <p14:creationId xmlns:p14="http://schemas.microsoft.com/office/powerpoint/2010/main" val="112616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0399" y="1991313"/>
            <a:ext cx="4517629" cy="3947032"/>
          </a:xfrm>
        </p:spPr>
        <p:txBody>
          <a:bodyPr/>
          <a:lstStyle/>
          <a:p>
            <a:pPr marL="285750" indent="-285750">
              <a:buFont typeface="Arial" charset="0"/>
              <a:buChar char="•"/>
            </a:pPr>
            <a:r>
              <a:rPr lang="en-US" dirty="0"/>
              <a:t>Specialist community or inpatient mental health/</a:t>
            </a:r>
            <a:r>
              <a:rPr lang="en-US" dirty="0" err="1"/>
              <a:t>AoD</a:t>
            </a:r>
            <a:r>
              <a:rPr lang="en-US" dirty="0"/>
              <a:t> services: most severe (3-5%) problems</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r>
              <a:rPr lang="en-US" dirty="0"/>
              <a:t>Primary health services:</a:t>
            </a:r>
          </a:p>
          <a:p>
            <a:pPr marL="285750" indent="-285750">
              <a:buFont typeface="Arial" charset="0"/>
              <a:buChar char="•"/>
            </a:pPr>
            <a:r>
              <a:rPr lang="en-US" dirty="0"/>
              <a:t>NGOs/PHOs (GPs)</a:t>
            </a:r>
          </a:p>
          <a:p>
            <a:pPr marL="285750" indent="-285750">
              <a:buFont typeface="Arial" charset="0"/>
              <a:buChar char="•"/>
            </a:pPr>
            <a:endParaRPr lang="en-US" dirty="0"/>
          </a:p>
          <a:p>
            <a:pPr marL="285750" indent="-285750">
              <a:buFont typeface="Arial" charset="0"/>
              <a:buChar char="•"/>
            </a:pPr>
            <a:r>
              <a:rPr lang="en-US" dirty="0"/>
              <a:t>Private health services</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r>
              <a:rPr lang="en-US" dirty="0"/>
              <a:t>School-based health services: counselling, health education, specific interventions, whole-school approaches</a:t>
            </a:r>
          </a:p>
          <a:p>
            <a:pPr marL="285750" indent="-285750">
              <a:buFont typeface="Arial" charset="0"/>
              <a:buChar char="•"/>
            </a:pPr>
            <a:endParaRPr lang="en-US" dirty="0"/>
          </a:p>
          <a:p>
            <a:endParaRPr lang="en-US" dirty="0"/>
          </a:p>
          <a:p>
            <a:endParaRPr lang="en-US" dirty="0"/>
          </a:p>
        </p:txBody>
      </p:sp>
      <p:sp>
        <p:nvSpPr>
          <p:cNvPr id="3" name="Title 2"/>
          <p:cNvSpPr>
            <a:spLocks noGrp="1"/>
          </p:cNvSpPr>
          <p:nvPr>
            <p:ph type="title"/>
          </p:nvPr>
        </p:nvSpPr>
        <p:spPr>
          <a:xfrm>
            <a:off x="262758" y="1048507"/>
            <a:ext cx="9465734" cy="717593"/>
          </a:xfrm>
        </p:spPr>
        <p:txBody>
          <a:bodyPr/>
          <a:lstStyle/>
          <a:p>
            <a:r>
              <a:rPr lang="en-US" sz="2800" dirty="0"/>
              <a:t>How do we currently address these issues?</a:t>
            </a:r>
          </a:p>
        </p:txBody>
      </p:sp>
      <p:sp>
        <p:nvSpPr>
          <p:cNvPr id="4" name="Slide Number Placeholder 3"/>
          <p:cNvSpPr>
            <a:spLocks noGrp="1"/>
          </p:cNvSpPr>
          <p:nvPr>
            <p:ph type="sldNum" sz="quarter" idx="11"/>
          </p:nvPr>
        </p:nvSpPr>
        <p:spPr/>
        <p:txBody>
          <a:bodyPr/>
          <a:lstStyle/>
          <a:p>
            <a:fld id="{218B9C4F-B695-C54C-924B-61748EE6A7C5}" type="slidenum">
              <a:rPr lang="en-US" smtClean="0"/>
              <a:pPr/>
              <a:t>3</a:t>
            </a:fld>
            <a:endParaRPr lang="en-US" dirty="0"/>
          </a:p>
        </p:txBody>
      </p:sp>
      <p:pic>
        <p:nvPicPr>
          <p:cNvPr id="1026" name="Picture 2" descr="mage result for ambulance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047" y="1649575"/>
            <a:ext cx="2343807" cy="1614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028" y="3243569"/>
            <a:ext cx="2718814" cy="181254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269" y="4853712"/>
            <a:ext cx="2627586" cy="1904047"/>
          </a:xfrm>
          <a:prstGeom prst="rect">
            <a:avLst/>
          </a:prstGeom>
        </p:spPr>
      </p:pic>
    </p:spTree>
    <p:extLst>
      <p:ext uri="{BB962C8B-B14F-4D97-AF65-F5344CB8AC3E}">
        <p14:creationId xmlns:p14="http://schemas.microsoft.com/office/powerpoint/2010/main" val="1365983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7866" y="1895553"/>
            <a:ext cx="4461693" cy="3563860"/>
          </a:xfrm>
        </p:spPr>
        <p:txBody>
          <a:bodyPr/>
          <a:lstStyle/>
          <a:p>
            <a:pPr marL="285750" indent="-285750">
              <a:buFont typeface="Arial" charset="0"/>
              <a:buChar char="•"/>
            </a:pPr>
            <a:r>
              <a:rPr lang="en-US" dirty="0"/>
              <a:t>Defined by WHO as ‘the presumptive identification of unrecognized disease in an apparently healthy, asymptomatic population by means of tests, examinations or other procedures that can be applied rapidly and easily to the target population” </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r>
              <a:rPr lang="en-US" dirty="0"/>
              <a:t>Pros and cons of screening</a:t>
            </a:r>
          </a:p>
          <a:p>
            <a:endParaRPr lang="en-US" dirty="0"/>
          </a:p>
          <a:p>
            <a:endParaRPr lang="en-US" dirty="0"/>
          </a:p>
          <a:p>
            <a:endParaRPr lang="en-US" dirty="0"/>
          </a:p>
        </p:txBody>
      </p:sp>
      <p:sp>
        <p:nvSpPr>
          <p:cNvPr id="3" name="Title 2"/>
          <p:cNvSpPr>
            <a:spLocks noGrp="1"/>
          </p:cNvSpPr>
          <p:nvPr>
            <p:ph type="title"/>
          </p:nvPr>
        </p:nvSpPr>
        <p:spPr>
          <a:xfrm>
            <a:off x="677866" y="1177960"/>
            <a:ext cx="8027985" cy="717593"/>
          </a:xfrm>
        </p:spPr>
        <p:txBody>
          <a:bodyPr/>
          <a:lstStyle/>
          <a:p>
            <a:pPr algn="ctr"/>
            <a:r>
              <a:rPr lang="en-US" sz="2800" dirty="0"/>
              <a:t>Screening</a:t>
            </a:r>
          </a:p>
        </p:txBody>
      </p:sp>
      <p:sp>
        <p:nvSpPr>
          <p:cNvPr id="4" name="Slide Number Placeholder 3"/>
          <p:cNvSpPr>
            <a:spLocks noGrp="1"/>
          </p:cNvSpPr>
          <p:nvPr>
            <p:ph type="sldNum" sz="quarter" idx="11"/>
          </p:nvPr>
        </p:nvSpPr>
        <p:spPr/>
        <p:txBody>
          <a:bodyPr/>
          <a:lstStyle/>
          <a:p>
            <a:fld id="{218B9C4F-B695-C54C-924B-61748EE6A7C5}" type="slidenum">
              <a:rPr lang="en-US" smtClean="0"/>
              <a:pPr/>
              <a:t>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270" y="1536756"/>
            <a:ext cx="2705581" cy="209019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842" y="3568403"/>
            <a:ext cx="4118539" cy="3980723"/>
          </a:xfrm>
          <a:prstGeom prst="rect">
            <a:avLst/>
          </a:prstGeom>
        </p:spPr>
      </p:pic>
    </p:spTree>
    <p:extLst>
      <p:ext uri="{BB962C8B-B14F-4D97-AF65-F5344CB8AC3E}">
        <p14:creationId xmlns:p14="http://schemas.microsoft.com/office/powerpoint/2010/main" val="165936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7171" y="2046257"/>
            <a:ext cx="4893519" cy="4337081"/>
          </a:xfrm>
        </p:spPr>
        <p:txBody>
          <a:bodyPr/>
          <a:lstStyle/>
          <a:p>
            <a:endParaRPr lang="en-US" dirty="0">
              <a:latin typeface="Verdana" charset="0"/>
              <a:ea typeface="Verdana" charset="0"/>
              <a:cs typeface="Verdana" charset="0"/>
            </a:endParaRPr>
          </a:p>
          <a:p>
            <a:pPr marL="285750" indent="-285750">
              <a:buFont typeface="Arial" charset="0"/>
              <a:buChar char="•"/>
            </a:pPr>
            <a:r>
              <a:rPr lang="en-US" dirty="0">
                <a:latin typeface="Verdana" charset="0"/>
                <a:ea typeface="Verdana" charset="0"/>
                <a:cs typeface="Verdana" charset="0"/>
              </a:rPr>
              <a:t>Currently, routine screening for psychosocial issues via face-to-face HEEADSSS assessment </a:t>
            </a:r>
            <a:r>
              <a:rPr lang="mr-IN" dirty="0">
                <a:latin typeface="Verdana" charset="0"/>
                <a:ea typeface="Verdana" charset="0"/>
                <a:cs typeface="Verdana" charset="0"/>
              </a:rPr>
              <a:t>–</a:t>
            </a:r>
            <a:r>
              <a:rPr lang="en-US" dirty="0">
                <a:latin typeface="Verdana" charset="0"/>
                <a:ea typeface="Verdana" charset="0"/>
                <a:cs typeface="Verdana" charset="0"/>
              </a:rPr>
              <a:t> limited to decile 1-3 schools in NZ</a:t>
            </a:r>
          </a:p>
          <a:p>
            <a:pPr marL="1028700" lvl="1">
              <a:buFont typeface="Arial" charset="0"/>
              <a:buChar char="•"/>
            </a:pPr>
            <a:r>
              <a:rPr lang="en-US" sz="1600" dirty="0">
                <a:latin typeface="Verdana" charset="0"/>
                <a:ea typeface="Verdana" charset="0"/>
                <a:cs typeface="Verdana" charset="0"/>
              </a:rPr>
              <a:t>Time-consuming</a:t>
            </a:r>
          </a:p>
          <a:p>
            <a:pPr marL="1028700" lvl="1">
              <a:buFont typeface="Arial" charset="0"/>
              <a:buChar char="•"/>
            </a:pPr>
            <a:r>
              <a:rPr lang="en-US" sz="1600" dirty="0">
                <a:latin typeface="Verdana" charset="0"/>
                <a:ea typeface="Verdana" charset="0"/>
                <a:cs typeface="Verdana" charset="0"/>
              </a:rPr>
              <a:t>Expensive</a:t>
            </a:r>
          </a:p>
          <a:p>
            <a:endParaRPr lang="en-US" dirty="0">
              <a:latin typeface="Verdana" charset="0"/>
              <a:ea typeface="Verdana" charset="0"/>
              <a:cs typeface="Verdana" charset="0"/>
            </a:endParaRPr>
          </a:p>
          <a:p>
            <a:endParaRPr lang="en-US" dirty="0">
              <a:latin typeface="Verdana" charset="0"/>
              <a:ea typeface="Verdana" charset="0"/>
              <a:cs typeface="Verdana" charset="0"/>
            </a:endParaRPr>
          </a:p>
          <a:p>
            <a:endParaRPr lang="en-US"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37632419"/>
              </p:ext>
            </p:extLst>
          </p:nvPr>
        </p:nvGraphicFramePr>
        <p:xfrm>
          <a:off x="5559972" y="2062224"/>
          <a:ext cx="3226676" cy="4206240"/>
        </p:xfrm>
        <a:graphic>
          <a:graphicData uri="http://schemas.openxmlformats.org/drawingml/2006/table">
            <a:tbl>
              <a:tblPr firstRow="1" firstCol="1" bandRow="1">
                <a:tableStyleId>{5C22544A-7EE6-4342-B048-85BDC9FD1C3A}</a:tableStyleId>
              </a:tblPr>
              <a:tblGrid>
                <a:gridCol w="3226676">
                  <a:extLst>
                    <a:ext uri="{9D8B030D-6E8A-4147-A177-3AD203B41FA5}">
                      <a16:colId xmlns:a16="http://schemas.microsoft.com/office/drawing/2014/main" val="20000"/>
                    </a:ext>
                  </a:extLst>
                </a:gridCol>
              </a:tblGrid>
              <a:tr h="3857296">
                <a:tc>
                  <a:txBody>
                    <a:bodyPr/>
                    <a:lstStyle/>
                    <a:p>
                      <a:pPr algn="ctr">
                        <a:spcAft>
                          <a:spcPts val="0"/>
                        </a:spcAft>
                      </a:pPr>
                      <a:r>
                        <a:rPr lang="en-US" sz="1200" dirty="0">
                          <a:effectLst/>
                        </a:rPr>
                        <a:t>HEEADSSS assessment</a:t>
                      </a:r>
                      <a:endParaRPr lang="en-GB" sz="1200" dirty="0">
                        <a:effectLst/>
                      </a:endParaRPr>
                    </a:p>
                    <a:p>
                      <a:pPr>
                        <a:spcAft>
                          <a:spcPts val="0"/>
                        </a:spcAft>
                      </a:pPr>
                      <a:r>
                        <a:rPr lang="en-US" sz="1200" dirty="0">
                          <a:effectLst/>
                        </a:rPr>
                        <a:t> </a:t>
                      </a:r>
                      <a:endParaRPr lang="en-GB" sz="1200" dirty="0">
                        <a:effectLst/>
                      </a:endParaRPr>
                    </a:p>
                    <a:p>
                      <a:pPr>
                        <a:spcAft>
                          <a:spcPts val="0"/>
                        </a:spcAft>
                      </a:pPr>
                      <a:r>
                        <a:rPr lang="en-NZ" sz="1200" dirty="0">
                          <a:effectLst/>
                        </a:rPr>
                        <a:t>Home: relationships, communication, anyone new?</a:t>
                      </a:r>
                      <a:endParaRPr lang="en-GB" sz="1200" dirty="0">
                        <a:effectLst/>
                      </a:endParaRPr>
                    </a:p>
                    <a:p>
                      <a:pPr>
                        <a:spcAft>
                          <a:spcPts val="0"/>
                        </a:spcAft>
                      </a:pPr>
                      <a:r>
                        <a:rPr lang="en-NZ" sz="1200" dirty="0">
                          <a:effectLst/>
                        </a:rPr>
                        <a:t>Education/Employment: ask for actual marks, hours, responsibilities</a:t>
                      </a:r>
                      <a:endParaRPr lang="en-GB" sz="1200" dirty="0">
                        <a:effectLst/>
                      </a:endParaRPr>
                    </a:p>
                    <a:p>
                      <a:pPr>
                        <a:spcAft>
                          <a:spcPts val="0"/>
                        </a:spcAft>
                      </a:pPr>
                      <a:r>
                        <a:rPr lang="en-NZ" sz="1200" dirty="0">
                          <a:effectLst/>
                        </a:rPr>
                        <a:t>Eating: body image, weight changes, dieting, exercise</a:t>
                      </a:r>
                      <a:endParaRPr lang="en-GB" sz="1200" dirty="0">
                        <a:effectLst/>
                      </a:endParaRPr>
                    </a:p>
                    <a:p>
                      <a:pPr>
                        <a:spcAft>
                          <a:spcPts val="0"/>
                        </a:spcAft>
                      </a:pPr>
                      <a:r>
                        <a:rPr lang="en-NZ" sz="1200" dirty="0">
                          <a:effectLst/>
                        </a:rPr>
                        <a:t>Activities: with peers, with family</a:t>
                      </a:r>
                      <a:endParaRPr lang="en-GB" sz="1200" dirty="0">
                        <a:effectLst/>
                      </a:endParaRPr>
                    </a:p>
                    <a:p>
                      <a:pPr>
                        <a:spcAft>
                          <a:spcPts val="0"/>
                        </a:spcAft>
                      </a:pPr>
                      <a:r>
                        <a:rPr lang="en-NZ" sz="1200" dirty="0">
                          <a:effectLst/>
                        </a:rPr>
                        <a:t>Drugs: tobacco, alcohol, other drugs – use by friends, family, self</a:t>
                      </a:r>
                      <a:endParaRPr lang="en-GB" sz="1200" dirty="0">
                        <a:effectLst/>
                      </a:endParaRPr>
                    </a:p>
                    <a:p>
                      <a:pPr>
                        <a:spcAft>
                          <a:spcPts val="0"/>
                        </a:spcAft>
                      </a:pPr>
                      <a:r>
                        <a:rPr lang="en-NZ" sz="1200" dirty="0">
                          <a:effectLst/>
                        </a:rPr>
                        <a:t>Sexuality: sexual identity, relationships, coercion, contraception, pregnancy,</a:t>
                      </a:r>
                      <a:endParaRPr lang="en-GB" sz="1200" dirty="0">
                        <a:effectLst/>
                      </a:endParaRPr>
                    </a:p>
                    <a:p>
                      <a:pPr>
                        <a:spcAft>
                          <a:spcPts val="0"/>
                        </a:spcAft>
                      </a:pPr>
                      <a:r>
                        <a:rPr lang="en-NZ" sz="1200" dirty="0">
                          <a:effectLst/>
                        </a:rPr>
                        <a:t>sexually transmitted infections (STIs)</a:t>
                      </a:r>
                      <a:endParaRPr lang="en-GB" sz="1200" dirty="0">
                        <a:effectLst/>
                      </a:endParaRPr>
                    </a:p>
                    <a:p>
                      <a:pPr>
                        <a:spcAft>
                          <a:spcPts val="0"/>
                        </a:spcAft>
                      </a:pPr>
                      <a:r>
                        <a:rPr lang="en-NZ" sz="1200" dirty="0">
                          <a:effectLst/>
                        </a:rPr>
                        <a:t>Suicide and depression: sadness, boredom, sleep patterns, anhedonia</a:t>
                      </a:r>
                      <a:endParaRPr lang="en-GB" sz="1200" dirty="0">
                        <a:effectLst/>
                      </a:endParaRPr>
                    </a:p>
                    <a:p>
                      <a:pPr>
                        <a:spcAft>
                          <a:spcPts val="0"/>
                        </a:spcAft>
                      </a:pPr>
                      <a:r>
                        <a:rPr lang="en-NZ" sz="1200" dirty="0">
                          <a:effectLst/>
                        </a:rPr>
                        <a:t>Safety: injury, seatbelt use, violence, rape, bullying, weapons</a:t>
                      </a:r>
                      <a:endParaRPr lang="en-GB" sz="1200" dirty="0">
                        <a:effectLst/>
                      </a:endParaRPr>
                    </a:p>
                    <a:p>
                      <a:pPr>
                        <a:spcAft>
                          <a:spcPts val="0"/>
                        </a:spcAft>
                      </a:pPr>
                      <a:r>
                        <a:rPr lang="en-NZ" sz="1200" dirty="0">
                          <a:effectLst/>
                        </a:rPr>
                        <a:t> </a:t>
                      </a:r>
                      <a:endParaRPr lang="en-GB" sz="1200" dirty="0">
                        <a:effectLst/>
                      </a:endParaRPr>
                    </a:p>
                    <a:p>
                      <a:pPr>
                        <a:spcAft>
                          <a:spcPts val="0"/>
                        </a:spcAft>
                      </a:pPr>
                      <a:r>
                        <a:rPr lang="en-NZ" sz="1200" dirty="0">
                          <a:effectLst/>
                        </a:rPr>
                        <a:t>Issues of ethnic identity may also be critical domains, particularly among adolescents/</a:t>
                      </a:r>
                      <a:r>
                        <a:rPr lang="en-NZ" sz="1200" dirty="0" err="1">
                          <a:effectLst/>
                        </a:rPr>
                        <a:t>rangatahi</a:t>
                      </a:r>
                      <a:r>
                        <a:rPr lang="en-NZ" sz="1200" dirty="0">
                          <a:effectLst/>
                        </a:rPr>
                        <a:t> from minority cultures</a:t>
                      </a:r>
                      <a:endParaRPr lang="en-GB" sz="1200" dirty="0">
                        <a:effectLst/>
                      </a:endParaRPr>
                    </a:p>
                    <a:p>
                      <a:pPr>
                        <a:spcAft>
                          <a:spcPts val="0"/>
                        </a:spcAft>
                      </a:pPr>
                      <a:r>
                        <a:rPr lang="en-US" sz="1200" dirty="0">
                          <a:effectLst/>
                        </a:rPr>
                        <a:t> </a:t>
                      </a:r>
                      <a:endParaRPr lang="en-GB" sz="1200" dirty="0">
                        <a:effectLst/>
                        <a:latin typeface="Calibri" charset="0"/>
                        <a:ea typeface="Calibri" charset="0"/>
                        <a:cs typeface="Times New Roman" charset="0"/>
                      </a:endParaRPr>
                    </a:p>
                  </a:txBody>
                  <a:tcPr marL="68580" marR="68580" marT="0" marB="0">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100000" b="100000"/>
                      </a:path>
                      <a:tileRect t="-100000" r="-100000"/>
                    </a:gradFill>
                  </a:tcPr>
                </a:tc>
                <a:extLst>
                  <a:ext uri="{0D108BD9-81ED-4DB2-BD59-A6C34878D82A}">
                    <a16:rowId xmlns:a16="http://schemas.microsoft.com/office/drawing/2014/main" val="10000"/>
                  </a:ext>
                </a:extLst>
              </a:tr>
            </a:tbl>
          </a:graphicData>
        </a:graphic>
      </p:graphicFrame>
      <p:pic>
        <p:nvPicPr>
          <p:cNvPr id="1032" name="Picture 8" descr="mage result for silhouette heads 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618" y="4448416"/>
            <a:ext cx="1571348" cy="157134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2201866" y="1344631"/>
            <a:ext cx="8383911" cy="717593"/>
          </a:xfrm>
          <a:prstGeom prst="rect">
            <a:avLst/>
          </a:prstGeom>
        </p:spPr>
        <p:txBody>
          <a:bodyPr vert="horz"/>
          <a:lstStyle>
            <a:lvl1pPr algn="l" defTabSz="457200" rtl="0" eaLnBrk="1" latinLnBrk="0" hangingPunct="1">
              <a:spcBef>
                <a:spcPct val="0"/>
              </a:spcBef>
              <a:buNone/>
              <a:defRPr sz="4400" b="1" i="0" kern="1200">
                <a:solidFill>
                  <a:srgbClr val="009AC7"/>
                </a:solidFill>
                <a:latin typeface="Verdana"/>
                <a:ea typeface="+mj-ea"/>
                <a:cs typeface="Verdana"/>
              </a:defRPr>
            </a:lvl1pPr>
          </a:lstStyle>
          <a:p>
            <a:r>
              <a:rPr lang="en-US" sz="2800" dirty="0">
                <a:latin typeface="Verdana" charset="0"/>
                <a:ea typeface="Verdana" charset="0"/>
                <a:cs typeface="Verdana" charset="0"/>
              </a:rPr>
              <a:t>HEEADSSS assessment</a:t>
            </a:r>
            <a:endParaRPr lang="en-US" dirty="0">
              <a:latin typeface="Verdana" charset="0"/>
              <a:ea typeface="Verdana" charset="0"/>
              <a:cs typeface="Verdana" charset="0"/>
            </a:endParaRPr>
          </a:p>
        </p:txBody>
      </p:sp>
    </p:spTree>
    <p:extLst>
      <p:ext uri="{BB962C8B-B14F-4D97-AF65-F5344CB8AC3E}">
        <p14:creationId xmlns:p14="http://schemas.microsoft.com/office/powerpoint/2010/main" val="96423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0400" y="1918215"/>
            <a:ext cx="5260481" cy="2501148"/>
          </a:xfrm>
        </p:spPr>
        <p:txBody>
          <a:bodyPr/>
          <a:lstStyle/>
          <a:p>
            <a:pPr marL="285750" indent="-285750">
              <a:buFont typeface="Arial" charset="0"/>
              <a:buChar char="•"/>
            </a:pPr>
            <a:r>
              <a:rPr lang="en-US" dirty="0">
                <a:latin typeface="Verdana" charset="0"/>
                <a:ea typeface="Verdana" charset="0"/>
                <a:cs typeface="Verdana" charset="0"/>
              </a:rPr>
              <a:t>Electronic screener (</a:t>
            </a:r>
            <a:r>
              <a:rPr lang="en-US" dirty="0" err="1">
                <a:latin typeface="Verdana" charset="0"/>
                <a:ea typeface="Verdana" charset="0"/>
                <a:cs typeface="Verdana" charset="0"/>
              </a:rPr>
              <a:t>ipad</a:t>
            </a:r>
            <a:r>
              <a:rPr lang="en-US" dirty="0">
                <a:latin typeface="Verdana" charset="0"/>
                <a:ea typeface="Verdana" charset="0"/>
                <a:cs typeface="Verdana" charset="0"/>
              </a:rPr>
              <a:t>/tablet)</a:t>
            </a:r>
          </a:p>
          <a:p>
            <a:pPr marL="285750" indent="-285750">
              <a:buFont typeface="Arial" charset="0"/>
              <a:buChar char="•"/>
            </a:pPr>
            <a:endParaRPr lang="en-US" dirty="0">
              <a:latin typeface="Verdana" charset="0"/>
              <a:ea typeface="Verdana" charset="0"/>
              <a:cs typeface="Verdana" charset="0"/>
            </a:endParaRPr>
          </a:p>
          <a:p>
            <a:pPr marL="285750" indent="-285750">
              <a:buFont typeface="Arial" charset="0"/>
              <a:buChar char="•"/>
            </a:pPr>
            <a:r>
              <a:rPr lang="en-US" dirty="0">
                <a:latin typeface="Verdana" charset="0"/>
                <a:ea typeface="Verdana" charset="0"/>
                <a:cs typeface="Verdana" charset="0"/>
              </a:rPr>
              <a:t>Based on CHAT/e-CHAT for adults (Felicity Goodyear-Smith et al.)</a:t>
            </a:r>
          </a:p>
          <a:p>
            <a:pPr marL="285750" indent="-285750">
              <a:buFont typeface="Arial" charset="0"/>
              <a:buChar char="•"/>
            </a:pPr>
            <a:endParaRPr lang="en-US" dirty="0">
              <a:latin typeface="Verdana" charset="0"/>
              <a:ea typeface="Verdana" charset="0"/>
              <a:cs typeface="Verdana" charset="0"/>
            </a:endParaRPr>
          </a:p>
          <a:p>
            <a:pPr marL="285750" indent="-285750">
              <a:buFont typeface="Arial" charset="0"/>
              <a:buChar char="•"/>
            </a:pPr>
            <a:r>
              <a:rPr lang="en-US" dirty="0">
                <a:latin typeface="Verdana" charset="0"/>
                <a:ea typeface="Verdana" charset="0"/>
                <a:cs typeface="Verdana" charset="0"/>
              </a:rPr>
              <a:t>Ten domains, matching HEEADSSS assessment</a:t>
            </a:r>
          </a:p>
          <a:p>
            <a:pPr marL="285750" indent="-285750">
              <a:buFont typeface="Arial" charset="0"/>
              <a:buChar char="•"/>
            </a:pPr>
            <a:endParaRPr lang="en-US" dirty="0">
              <a:latin typeface="Verdana" charset="0"/>
              <a:ea typeface="Verdana" charset="0"/>
              <a:cs typeface="Verdana" charset="0"/>
            </a:endParaRPr>
          </a:p>
          <a:p>
            <a:pPr marL="285750" indent="-285750">
              <a:buFont typeface="Arial" charset="0"/>
              <a:buChar char="•"/>
            </a:pPr>
            <a:r>
              <a:rPr lang="en-US" dirty="0">
                <a:latin typeface="Verdana" charset="0"/>
                <a:ea typeface="Verdana" charset="0"/>
                <a:cs typeface="Verdana" charset="0"/>
              </a:rPr>
              <a:t>Includes validated screeners for depression (PHQ-A), anxiety (GAD-7) and substance use disorders (SACS) </a:t>
            </a:r>
          </a:p>
          <a:p>
            <a:pPr marL="285750" indent="-285750">
              <a:buFont typeface="Arial" charset="0"/>
              <a:buChar char="•"/>
            </a:pPr>
            <a:endParaRPr lang="en-US" dirty="0">
              <a:latin typeface="Verdana" charset="0"/>
              <a:ea typeface="Verdana" charset="0"/>
              <a:cs typeface="Verdana" charset="0"/>
            </a:endParaRPr>
          </a:p>
          <a:p>
            <a:pPr marL="285750" indent="-285750">
              <a:buFont typeface="Arial" charset="0"/>
              <a:buChar char="•"/>
            </a:pPr>
            <a:r>
              <a:rPr lang="en-US" dirty="0">
                <a:hlinkClick r:id="rId2"/>
              </a:rPr>
              <a:t>https://www.youtube.com/watch?v=2HHaYmfBs3g#action=share</a:t>
            </a:r>
            <a:endParaRPr lang="en-US" dirty="0"/>
          </a:p>
          <a:p>
            <a:pPr marL="285750" indent="-285750">
              <a:buFont typeface="Arial" charset="0"/>
              <a:buChar char="•"/>
            </a:pPr>
            <a:endParaRPr lang="en-US" dirty="0">
              <a:latin typeface="Verdana" charset="0"/>
              <a:ea typeface="Verdana" charset="0"/>
              <a:cs typeface="Verdana" charset="0"/>
            </a:endParaRPr>
          </a:p>
          <a:p>
            <a:endParaRPr lang="en-US" dirty="0"/>
          </a:p>
          <a:p>
            <a:endParaRPr lang="en-US" dirty="0"/>
          </a:p>
          <a:p>
            <a:endParaRPr lang="en-US" dirty="0"/>
          </a:p>
          <a:p>
            <a:endParaRPr lang="en-US" dirty="0"/>
          </a:p>
        </p:txBody>
      </p:sp>
      <p:sp>
        <p:nvSpPr>
          <p:cNvPr id="3" name="Title 2"/>
          <p:cNvSpPr>
            <a:spLocks noGrp="1"/>
          </p:cNvSpPr>
          <p:nvPr>
            <p:ph type="title"/>
          </p:nvPr>
        </p:nvSpPr>
        <p:spPr>
          <a:xfrm>
            <a:off x="3603296" y="1083397"/>
            <a:ext cx="8340011" cy="717593"/>
          </a:xfrm>
        </p:spPr>
        <p:txBody>
          <a:bodyPr/>
          <a:lstStyle/>
          <a:p>
            <a:r>
              <a:rPr lang="en-US" sz="2800" dirty="0">
                <a:latin typeface="Verdana" charset="0"/>
                <a:ea typeface="Verdana" charset="0"/>
                <a:cs typeface="Verdana" charset="0"/>
              </a:rPr>
              <a:t>YouthCHAT</a:t>
            </a:r>
            <a:endParaRPr lang="en-US"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5920882" y="2157206"/>
            <a:ext cx="2879834" cy="181570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881" y="4214758"/>
            <a:ext cx="2879834" cy="1818180"/>
          </a:xfrm>
          <a:prstGeom prst="rect">
            <a:avLst/>
          </a:prstGeom>
        </p:spPr>
      </p:pic>
    </p:spTree>
    <p:extLst>
      <p:ext uri="{BB962C8B-B14F-4D97-AF65-F5344CB8AC3E}">
        <p14:creationId xmlns:p14="http://schemas.microsoft.com/office/powerpoint/2010/main" val="120515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0400" y="2284789"/>
            <a:ext cx="4370400" cy="2501148"/>
          </a:xfrm>
        </p:spPr>
        <p:txBody>
          <a:bodyPr/>
          <a:lstStyle/>
          <a:p>
            <a:r>
              <a:rPr lang="en-US" dirty="0"/>
              <a:t>School-based:</a:t>
            </a:r>
          </a:p>
          <a:p>
            <a:pPr marL="342900" indent="-342900">
              <a:buAutoNum type="arabicPeriod"/>
            </a:pPr>
            <a:r>
              <a:rPr lang="en-US" dirty="0"/>
              <a:t>Comparison with HEEADSSS assessment (2017)</a:t>
            </a:r>
          </a:p>
          <a:p>
            <a:pPr marL="342900" indent="-342900">
              <a:buAutoNum type="arabicPeriod"/>
            </a:pPr>
            <a:r>
              <a:rPr lang="en-US" dirty="0"/>
              <a:t>Repeated screening and follow-up (2018)</a:t>
            </a:r>
          </a:p>
          <a:p>
            <a:endParaRPr lang="en-US" dirty="0"/>
          </a:p>
          <a:p>
            <a:r>
              <a:rPr lang="en-US" dirty="0"/>
              <a:t>(Hospital-based:</a:t>
            </a:r>
          </a:p>
          <a:p>
            <a:pPr marL="342900" indent="-342900">
              <a:buAutoNum type="arabicPeriod"/>
            </a:pPr>
            <a:r>
              <a:rPr lang="en-US" dirty="0"/>
              <a:t>General </a:t>
            </a:r>
            <a:r>
              <a:rPr lang="en-US" dirty="0" err="1"/>
              <a:t>paediatric</a:t>
            </a:r>
            <a:r>
              <a:rPr lang="en-US" dirty="0"/>
              <a:t> clinic</a:t>
            </a:r>
          </a:p>
          <a:p>
            <a:pPr marL="342900" indent="-342900">
              <a:buAutoNum type="arabicPeriod"/>
            </a:pPr>
            <a:r>
              <a:rPr lang="en-US" dirty="0" err="1"/>
              <a:t>Paediatric</a:t>
            </a:r>
            <a:r>
              <a:rPr lang="en-US" dirty="0"/>
              <a:t> diabetes clinic</a:t>
            </a:r>
          </a:p>
          <a:p>
            <a:pPr marL="342900" indent="-342900">
              <a:buAutoNum type="arabicPeriod"/>
            </a:pPr>
            <a:r>
              <a:rPr lang="en-US" dirty="0"/>
              <a:t>Adolescent/young adult cardiac clinic)</a:t>
            </a:r>
          </a:p>
        </p:txBody>
      </p:sp>
      <p:sp>
        <p:nvSpPr>
          <p:cNvPr id="3" name="Title 2"/>
          <p:cNvSpPr>
            <a:spLocks noGrp="1"/>
          </p:cNvSpPr>
          <p:nvPr>
            <p:ph type="title"/>
          </p:nvPr>
        </p:nvSpPr>
        <p:spPr>
          <a:xfrm>
            <a:off x="1830898" y="1262474"/>
            <a:ext cx="8027985" cy="717593"/>
          </a:xfrm>
        </p:spPr>
        <p:txBody>
          <a:bodyPr/>
          <a:lstStyle/>
          <a:p>
            <a:r>
              <a:rPr lang="en-US" sz="2800"/>
              <a:t>YouthCHAT research to date</a:t>
            </a:r>
            <a:endParaRPr lang="en-US" sz="2800" dirty="0"/>
          </a:p>
        </p:txBody>
      </p:sp>
      <p:sp>
        <p:nvSpPr>
          <p:cNvPr id="4" name="Slide Number Placeholder 3"/>
          <p:cNvSpPr>
            <a:spLocks noGrp="1"/>
          </p:cNvSpPr>
          <p:nvPr>
            <p:ph type="sldNum" sz="quarter" idx="11"/>
          </p:nvPr>
        </p:nvSpPr>
        <p:spPr/>
        <p:txBody>
          <a:bodyPr/>
          <a:lstStyle/>
          <a:p>
            <a:fld id="{218B9C4F-B695-C54C-924B-61748EE6A7C5}" type="slidenum">
              <a:rPr lang="en-US" smtClean="0"/>
              <a:pPr/>
              <a:t>7</a:t>
            </a:fld>
            <a:endParaRPr lang="en-US" dirty="0"/>
          </a:p>
        </p:txBody>
      </p:sp>
      <p:pic>
        <p:nvPicPr>
          <p:cNvPr id="4098" name="Picture 2" descr="mage result for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697" y="2894232"/>
            <a:ext cx="3991134" cy="227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93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0400" y="2276433"/>
            <a:ext cx="7589982" cy="2501148"/>
          </a:xfrm>
        </p:spPr>
        <p:txBody>
          <a:bodyPr/>
          <a:lstStyle/>
          <a:p>
            <a:pPr marL="285750" indent="-285750">
              <a:buFont typeface="Arial" charset="0"/>
              <a:buChar char="•"/>
            </a:pPr>
            <a:r>
              <a:rPr lang="en-US" sz="1600" dirty="0">
                <a:latin typeface="Verdana" charset="0"/>
                <a:ea typeface="Verdana" charset="0"/>
                <a:cs typeface="Verdana" charset="0"/>
              </a:rPr>
              <a:t>RCT to validate YouthCHAT against HEEADSSS assessment with 129  Year 9 students at local high school 2017</a:t>
            </a:r>
          </a:p>
          <a:p>
            <a:pPr marL="285750" indent="-285750">
              <a:buFont typeface="Arial" charset="0"/>
              <a:buChar char="•"/>
            </a:pPr>
            <a:r>
              <a:rPr lang="en-US" dirty="0"/>
              <a:t>Half students completed HEEADSSS first, half completed YouthCHAT first</a:t>
            </a:r>
          </a:p>
          <a:p>
            <a:pPr marL="285750" indent="-285750">
              <a:buFont typeface="Arial" charset="0"/>
              <a:buChar char="•"/>
            </a:pPr>
            <a:r>
              <a:rPr lang="en-US" dirty="0"/>
              <a:t>Following domains evaluated:</a:t>
            </a:r>
          </a:p>
          <a:p>
            <a:pPr lvl="1"/>
            <a:r>
              <a:rPr lang="en-US" sz="1600" dirty="0">
                <a:latin typeface="Verdana" charset="0"/>
                <a:ea typeface="Verdana" charset="0"/>
                <a:cs typeface="Verdana" charset="0"/>
              </a:rPr>
              <a:t>Time taken</a:t>
            </a:r>
          </a:p>
          <a:p>
            <a:pPr lvl="1"/>
            <a:r>
              <a:rPr lang="en-US" sz="1600" dirty="0">
                <a:latin typeface="Verdana" charset="0"/>
                <a:ea typeface="Verdana" charset="0"/>
                <a:cs typeface="Verdana" charset="0"/>
              </a:rPr>
              <a:t>Effectiveness</a:t>
            </a:r>
          </a:p>
          <a:p>
            <a:pPr lvl="1"/>
            <a:r>
              <a:rPr lang="en-US" sz="1600" dirty="0">
                <a:latin typeface="Verdana" charset="0"/>
                <a:ea typeface="Verdana" charset="0"/>
                <a:cs typeface="Verdana" charset="0"/>
              </a:rPr>
              <a:t>Acceptability to students, school nurses</a:t>
            </a:r>
          </a:p>
          <a:p>
            <a:pPr marL="285750" indent="-285750">
              <a:buFont typeface="Arial" charset="0"/>
              <a:buChar char="•"/>
            </a:pPr>
            <a:endParaRPr lang="en-US" dirty="0"/>
          </a:p>
          <a:p>
            <a:pPr marL="285750" indent="-285750">
              <a:buFont typeface="Arial" charset="0"/>
              <a:buChar char="•"/>
            </a:pPr>
            <a:endParaRPr lang="en-US" dirty="0"/>
          </a:p>
          <a:p>
            <a:pPr marL="285750" indent="-285750">
              <a:buFont typeface="Arial" charset="0"/>
              <a:buChar char="•"/>
            </a:pPr>
            <a:endParaRPr lang="en-US" dirty="0"/>
          </a:p>
        </p:txBody>
      </p:sp>
      <p:sp>
        <p:nvSpPr>
          <p:cNvPr id="3" name="Title 2"/>
          <p:cNvSpPr>
            <a:spLocks noGrp="1"/>
          </p:cNvSpPr>
          <p:nvPr>
            <p:ph type="title"/>
          </p:nvPr>
        </p:nvSpPr>
        <p:spPr>
          <a:xfrm>
            <a:off x="2226111" y="1558840"/>
            <a:ext cx="8027985" cy="717593"/>
          </a:xfrm>
        </p:spPr>
        <p:txBody>
          <a:bodyPr/>
          <a:lstStyle/>
          <a:p>
            <a:r>
              <a:rPr lang="en-US" sz="2800" dirty="0"/>
              <a:t>School-based research</a:t>
            </a:r>
          </a:p>
        </p:txBody>
      </p:sp>
      <p:sp>
        <p:nvSpPr>
          <p:cNvPr id="4" name="Slide Number Placeholder 3"/>
          <p:cNvSpPr>
            <a:spLocks noGrp="1"/>
          </p:cNvSpPr>
          <p:nvPr>
            <p:ph type="sldNum" sz="quarter" idx="11"/>
          </p:nvPr>
        </p:nvSpPr>
        <p:spPr/>
        <p:txBody>
          <a:bodyPr/>
          <a:lstStyle/>
          <a:p>
            <a:fld id="{218B9C4F-B695-C54C-924B-61748EE6A7C5}" type="slidenum">
              <a:rPr lang="en-US" smtClean="0"/>
              <a:pPr/>
              <a:t>8</a:t>
            </a:fld>
            <a:endParaRPr lang="en-US" dirty="0"/>
          </a:p>
        </p:txBody>
      </p:sp>
    </p:spTree>
    <p:extLst>
      <p:ext uri="{BB962C8B-B14F-4D97-AF65-F5344CB8AC3E}">
        <p14:creationId xmlns:p14="http://schemas.microsoft.com/office/powerpoint/2010/main" val="124519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6906" y="1618593"/>
            <a:ext cx="3890578" cy="2501148"/>
          </a:xfrm>
        </p:spPr>
        <p:txBody>
          <a:bodyPr/>
          <a:lstStyle/>
          <a:p>
            <a:r>
              <a:rPr lang="en-US" sz="1600" dirty="0"/>
              <a:t>Participants: </a:t>
            </a:r>
          </a:p>
          <a:p>
            <a:pPr marL="285750" indent="-285750">
              <a:buFont typeface="Arial" charset="0"/>
              <a:buChar char="•"/>
            </a:pPr>
            <a:r>
              <a:rPr lang="en-US" sz="1600" dirty="0"/>
              <a:t>63% Pacific ethnicity, 29% Māori ethnicity, 8% were of New Zealand European or other ethnicity</a:t>
            </a:r>
          </a:p>
          <a:p>
            <a:pPr marL="285750" indent="-285750">
              <a:buFont typeface="Arial" charset="0"/>
              <a:buChar char="•"/>
            </a:pPr>
            <a:r>
              <a:rPr lang="en-US" sz="1600" dirty="0"/>
              <a:t>51% male/49% female</a:t>
            </a:r>
          </a:p>
          <a:p>
            <a:endParaRPr lang="en-US" sz="1600" dirty="0"/>
          </a:p>
          <a:p>
            <a:r>
              <a:rPr lang="en-US" sz="1600" dirty="0"/>
              <a:t>YouthCHAT was quick to complete:</a:t>
            </a:r>
          </a:p>
          <a:p>
            <a:pPr marL="285750" indent="-285750">
              <a:buFont typeface="Arial" charset="0"/>
              <a:buChar char="•"/>
            </a:pPr>
            <a:r>
              <a:rPr lang="en-US" sz="1600" dirty="0"/>
              <a:t>Mean </a:t>
            </a:r>
            <a:r>
              <a:rPr lang="en-NZ" sz="1600" dirty="0"/>
              <a:t>6.35 minutes (range 3.1 - 16 minutes)</a:t>
            </a:r>
            <a:endParaRPr lang="en-US" sz="1600" dirty="0"/>
          </a:p>
          <a:p>
            <a:endParaRPr lang="en-US" sz="1600" dirty="0"/>
          </a:p>
          <a:p>
            <a:r>
              <a:rPr lang="en-US" sz="1600" dirty="0"/>
              <a:t>Positive feedback from young people:</a:t>
            </a:r>
          </a:p>
          <a:p>
            <a:pPr marL="285750" indent="-285750">
              <a:buFont typeface="Arial" charset="0"/>
              <a:buChar char="•"/>
            </a:pPr>
            <a:r>
              <a:rPr lang="en-NZ" sz="1600" dirty="0"/>
              <a:t>6.8 (range 5-9) on a 10 point scale from “lame” to “awesome” </a:t>
            </a:r>
          </a:p>
          <a:p>
            <a:endParaRPr lang="en-NZ" sz="1400" dirty="0"/>
          </a:p>
          <a:p>
            <a:endParaRPr lang="en-NZ" dirty="0"/>
          </a:p>
          <a:p>
            <a:endParaRPr lang="en-NZ" dirty="0"/>
          </a:p>
          <a:p>
            <a:endParaRPr lang="en-US" dirty="0"/>
          </a:p>
          <a:p>
            <a:endParaRPr lang="en-US" dirty="0"/>
          </a:p>
          <a:p>
            <a:endParaRPr lang="en-US" dirty="0"/>
          </a:p>
          <a:p>
            <a:endParaRPr lang="en-US" dirty="0"/>
          </a:p>
          <a:p>
            <a:endParaRPr lang="en-US" dirty="0"/>
          </a:p>
          <a:p>
            <a:endParaRPr lang="en-US" sz="1600" dirty="0"/>
          </a:p>
        </p:txBody>
      </p:sp>
      <p:sp>
        <p:nvSpPr>
          <p:cNvPr id="3" name="Title 2"/>
          <p:cNvSpPr>
            <a:spLocks noGrp="1"/>
          </p:cNvSpPr>
          <p:nvPr>
            <p:ph type="title"/>
          </p:nvPr>
        </p:nvSpPr>
        <p:spPr>
          <a:xfrm>
            <a:off x="536985" y="1111750"/>
            <a:ext cx="8027985" cy="717593"/>
          </a:xfrm>
        </p:spPr>
        <p:txBody>
          <a:bodyPr/>
          <a:lstStyle/>
          <a:p>
            <a:pPr algn="ctr"/>
            <a:r>
              <a:rPr lang="en-US" sz="2800" dirty="0">
                <a:latin typeface="+mn-lt"/>
              </a:rPr>
              <a:t>2017 study results</a:t>
            </a:r>
            <a:br>
              <a:rPr lang="en-US" sz="2800" dirty="0">
                <a:latin typeface="+mn-lt"/>
              </a:rPr>
            </a:br>
            <a:endParaRPr lang="en-US" sz="2800" dirty="0">
              <a:latin typeface="+mn-lt"/>
            </a:endParaRPr>
          </a:p>
        </p:txBody>
      </p:sp>
      <p:sp>
        <p:nvSpPr>
          <p:cNvPr id="4" name="Slide Number Placeholder 3"/>
          <p:cNvSpPr>
            <a:spLocks noGrp="1"/>
          </p:cNvSpPr>
          <p:nvPr>
            <p:ph type="sldNum" sz="quarter" idx="11"/>
          </p:nvPr>
        </p:nvSpPr>
        <p:spPr/>
        <p:txBody>
          <a:bodyPr/>
          <a:lstStyle/>
          <a:p>
            <a:fld id="{218B9C4F-B695-C54C-924B-61748EE6A7C5}" type="slidenum">
              <a:rPr lang="en-US" smtClean="0"/>
              <a:pPr/>
              <a:t>9</a:t>
            </a:fld>
            <a:endParaRPr lang="en-US" dirty="0"/>
          </a:p>
        </p:txBody>
      </p:sp>
      <p:graphicFrame>
        <p:nvGraphicFramePr>
          <p:cNvPr id="7" name="Chart 6"/>
          <p:cNvGraphicFramePr/>
          <p:nvPr>
            <p:extLst>
              <p:ext uri="{D42A27DB-BD31-4B8C-83A1-F6EECF244321}">
                <p14:modId xmlns:p14="http://schemas.microsoft.com/office/powerpoint/2010/main" val="1454274473"/>
              </p:ext>
            </p:extLst>
          </p:nvPr>
        </p:nvGraphicFramePr>
        <p:xfrm>
          <a:off x="4736610" y="1618593"/>
          <a:ext cx="3997486" cy="49398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644213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defRPr sz="36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5055</TotalTime>
  <Words>1249</Words>
  <Application>Microsoft Office PowerPoint</Application>
  <PresentationFormat>On-screen Show (4:3)</PresentationFormat>
  <Paragraphs>332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Verdana</vt:lpstr>
      <vt:lpstr>Custom Design</vt:lpstr>
      <vt:lpstr>Screening for Psychosocial Issues  in NZ High Schools – Is it Viable?  </vt:lpstr>
      <vt:lpstr>Psychosocial issues in NZ young people</vt:lpstr>
      <vt:lpstr>How do we currently address these issues?</vt:lpstr>
      <vt:lpstr>Screening</vt:lpstr>
      <vt:lpstr>PowerPoint Presentation</vt:lpstr>
      <vt:lpstr>YouthCHAT</vt:lpstr>
      <vt:lpstr>YouthCHAT research to date</vt:lpstr>
      <vt:lpstr>School-based research</vt:lpstr>
      <vt:lpstr>2017 study results </vt:lpstr>
      <vt:lpstr>2017 study results </vt:lpstr>
      <vt:lpstr>2017 study results </vt:lpstr>
      <vt:lpstr>2017 study results </vt:lpstr>
      <vt:lpstr>2018 study results</vt:lpstr>
      <vt:lpstr>2018 study results</vt:lpstr>
      <vt:lpstr>What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Sonia Tenreiro</dc:creator>
  <cp:lastModifiedBy>Hiran Thabrew</cp:lastModifiedBy>
  <cp:revision>103</cp:revision>
  <dcterms:created xsi:type="dcterms:W3CDTF">2015-05-10T23:22:16Z</dcterms:created>
  <dcterms:modified xsi:type="dcterms:W3CDTF">2020-02-14T04:02:43Z</dcterms:modified>
</cp:coreProperties>
</file>